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56" r:id="rId2"/>
    <p:sldId id="387" r:id="rId3"/>
    <p:sldId id="386" r:id="rId4"/>
    <p:sldId id="371" r:id="rId5"/>
    <p:sldId id="338" r:id="rId6"/>
    <p:sldId id="356" r:id="rId7"/>
    <p:sldId id="372" r:id="rId8"/>
    <p:sldId id="340" r:id="rId9"/>
    <p:sldId id="391" r:id="rId10"/>
    <p:sldId id="389" r:id="rId11"/>
    <p:sldId id="359" r:id="rId12"/>
    <p:sldId id="364" r:id="rId13"/>
    <p:sldId id="375" r:id="rId14"/>
    <p:sldId id="376" r:id="rId15"/>
    <p:sldId id="377" r:id="rId16"/>
    <p:sldId id="378" r:id="rId17"/>
    <p:sldId id="379" r:id="rId18"/>
    <p:sldId id="380" r:id="rId19"/>
    <p:sldId id="390" r:id="rId20"/>
    <p:sldId id="381" r:id="rId21"/>
    <p:sldId id="382" r:id="rId22"/>
    <p:sldId id="383" r:id="rId23"/>
    <p:sldId id="384" r:id="rId24"/>
    <p:sldId id="385" r:id="rId25"/>
    <p:sldId id="31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9B680208-6D88-418D-A4FF-6321CCD89F14}">
          <p14:sldIdLst>
            <p14:sldId id="256"/>
            <p14:sldId id="387"/>
            <p14:sldId id="386"/>
            <p14:sldId id="371"/>
            <p14:sldId id="338"/>
            <p14:sldId id="356"/>
            <p14:sldId id="372"/>
            <p14:sldId id="340"/>
            <p14:sldId id="391"/>
            <p14:sldId id="389"/>
            <p14:sldId id="359"/>
            <p14:sldId id="364"/>
            <p14:sldId id="375"/>
            <p14:sldId id="376"/>
            <p14:sldId id="377"/>
            <p14:sldId id="378"/>
            <p14:sldId id="379"/>
            <p14:sldId id="380"/>
            <p14:sldId id="390"/>
            <p14:sldId id="381"/>
            <p14:sldId id="382"/>
            <p14:sldId id="383"/>
            <p14:sldId id="384"/>
            <p14:sldId id="385"/>
            <p14:sldId id="31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7565"/>
    <a:srgbClr val="C26551"/>
    <a:srgbClr val="E6EEEA"/>
    <a:srgbClr val="C6D8CF"/>
    <a:srgbClr val="F2C170"/>
    <a:srgbClr val="84AADB"/>
    <a:srgbClr val="2A6DA8"/>
    <a:srgbClr val="7F7F7F"/>
    <a:srgbClr val="A858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30" autoAdjust="0"/>
    <p:restoredTop sz="83418" autoAdjust="0"/>
  </p:normalViewPr>
  <p:slideViewPr>
    <p:cSldViewPr snapToGrid="0">
      <p:cViewPr varScale="1">
        <p:scale>
          <a:sx n="83" d="100"/>
          <a:sy n="83" d="100"/>
        </p:scale>
        <p:origin x="1064" y="192"/>
      </p:cViewPr>
      <p:guideLst>
        <p:guide orient="horz" pos="2160"/>
        <p:guide pos="3840"/>
      </p:guideLst>
    </p:cSldViewPr>
  </p:slideViewPr>
  <p:outlineViewPr>
    <p:cViewPr>
      <p:scale>
        <a:sx n="33" d="100"/>
        <a:sy n="33" d="100"/>
      </p:scale>
      <p:origin x="0" y="-9475"/>
    </p:cViewPr>
  </p:outlineViewPr>
  <p:notesTextViewPr>
    <p:cViewPr>
      <p:scale>
        <a:sx n="1" d="1"/>
        <a:sy n="1" d="1"/>
      </p:scale>
      <p:origin x="0" y="0"/>
    </p:cViewPr>
  </p:notesTextViewPr>
  <p:sorterViewPr>
    <p:cViewPr>
      <p:scale>
        <a:sx n="100" d="100"/>
        <a:sy n="100" d="100"/>
      </p:scale>
      <p:origin x="0" y="-2016"/>
    </p:cViewPr>
  </p:sorterViewPr>
  <p:notesViewPr>
    <p:cSldViewPr snapToGrid="0">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Ventes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F4CE-4B42-BCE8-6CF598103D7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4-F4CE-4B42-BCE8-6CF598103D7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4CE-4B42-BCE8-6CF598103D7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6-F4CE-4B42-BCE8-6CF598103D7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7-F4CE-4B42-BCE8-6CF598103D7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8-F4CE-4B42-BCE8-6CF598103D7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9-F4CE-4B42-BCE8-6CF598103D73}"/>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A-F4CE-4B42-BCE8-6CF598103D73}"/>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B-F4CE-4B42-BCE8-6CF598103D73}"/>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C-F4CE-4B42-BCE8-6CF598103D73}"/>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D-F4CE-4B42-BCE8-6CF598103D73}"/>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E-F4CE-4B42-BCE8-6CF598103D73}"/>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0F-F4CE-4B42-BCE8-6CF598103D73}"/>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02-F4CE-4B42-BCE8-6CF598103D73}"/>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E-65B5-4041-B0B7-64527F8CF99C}"/>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D-65B5-4041-B0B7-64527F8CF99C}"/>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1C-65B5-4041-B0B7-64527F8CF99C}"/>
              </c:ext>
            </c:extLst>
          </c:dPt>
          <c:dLbls>
            <c:dLbl>
              <c:idx val="0"/>
              <c:layout>
                <c:manualLayout>
                  <c:x val="4.4642863419975171E-2"/>
                  <c:y val="-0.14723349022023649"/>
                </c:manualLayout>
              </c:layout>
              <c:tx>
                <c:rich>
                  <a:bodyPr/>
                  <a:lstStyle/>
                  <a:p>
                    <a:fld id="{0D77BC8C-3744-455F-B7AF-52449F82F5F7}" type="CATEGORYNAME">
                      <a:rPr lang="en-US"/>
                      <a:pPr/>
                      <a:t>[CATEGORY NAME]</a:t>
                    </a:fld>
                    <a:r>
                      <a:rPr lang="en-US" baseline="0" dirty="0"/>
                      <a:t>; </a:t>
                    </a:r>
                  </a:p>
                  <a:p>
                    <a:fld id="{62AC17CD-92B7-47B1-A6C1-9C32E28525B5}" type="VALUE">
                      <a:rPr lang="en-US" baseline="0" smtClean="0"/>
                      <a:pPr/>
                      <a:t>[VALUE]</a:t>
                    </a:fld>
                    <a:endParaRPr lang="en-GB"/>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4CE-4B42-BCE8-6CF598103D73}"/>
                </c:ext>
              </c:extLst>
            </c:dLbl>
            <c:dLbl>
              <c:idx val="1"/>
              <c:layout>
                <c:manualLayout>
                  <c:x val="0.12321430303913147"/>
                  <c:y val="-0.1097033848699801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4CE-4B42-BCE8-6CF598103D73}"/>
                </c:ext>
              </c:extLst>
            </c:dLbl>
            <c:dLbl>
              <c:idx val="2"/>
              <c:layout>
                <c:manualLayout>
                  <c:x val="0.10892858674473942"/>
                  <c:y val="-6.9286348338934808E-2"/>
                </c:manualLayout>
              </c:layout>
              <c:tx>
                <c:rich>
                  <a:bodyPr/>
                  <a:lstStyle/>
                  <a:p>
                    <a:fld id="{A0335B12-0822-4035-B5BC-C9E5E57C5B89}" type="CATEGORYNAME">
                      <a:rPr lang="en-US"/>
                      <a:pPr/>
                      <a:t>[CATEGORY NAME]</a:t>
                    </a:fld>
                    <a:r>
                      <a:rPr lang="en-US" baseline="0"/>
                      <a:t>; </a:t>
                    </a:r>
                  </a:p>
                  <a:p>
                    <a:fld id="{B520CE22-CE05-47BD-B2A6-E969AFE0C31C}" type="VALUE">
                      <a:rPr lang="en-US" baseline="0" smtClean="0"/>
                      <a:pPr/>
                      <a:t>[VALUE]</a:t>
                    </a:fld>
                    <a:endParaRPr lang="en-GB"/>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4CE-4B42-BCE8-6CF598103D73}"/>
                </c:ext>
              </c:extLst>
            </c:dLbl>
            <c:dLbl>
              <c:idx val="3"/>
              <c:layout>
                <c:manualLayout>
                  <c:x val="0.11250001581833743"/>
                  <c:y val="-1.4434655903944753E-2"/>
                </c:manualLayout>
              </c:layout>
              <c:tx>
                <c:rich>
                  <a:bodyPr/>
                  <a:lstStyle/>
                  <a:p>
                    <a:fld id="{17079528-ECF8-46D9-A2B4-3A703F5CFB94}" type="CATEGORYNAME">
                      <a:rPr lang="en-US"/>
                      <a:pPr/>
                      <a:t>[CATEGORY NAME]</a:t>
                    </a:fld>
                    <a:r>
                      <a:rPr lang="en-US" baseline="0"/>
                      <a:t>; </a:t>
                    </a:r>
                  </a:p>
                  <a:p>
                    <a:fld id="{E63EBE16-31DE-4EFE-B3DA-478136696086}" type="VALUE">
                      <a:rPr lang="en-US" baseline="0" smtClean="0"/>
                      <a:pPr/>
                      <a:t>[VALUE]</a:t>
                    </a:fld>
                    <a:endParaRPr lang="en-GB"/>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F4CE-4B42-BCE8-6CF598103D73}"/>
                </c:ext>
              </c:extLst>
            </c:dLbl>
            <c:dLbl>
              <c:idx val="4"/>
              <c:layout>
                <c:manualLayout>
                  <c:x val="0.15000002109111646"/>
                  <c:y val="5.773862361577901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4CE-4B42-BCE8-6CF598103D73}"/>
                </c:ext>
              </c:extLst>
            </c:dLbl>
            <c:dLbl>
              <c:idx val="5"/>
              <c:layout>
                <c:manualLayout>
                  <c:x val="0.11428573035513644"/>
                  <c:y val="8.660793542366862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4CE-4B42-BCE8-6CF598103D73}"/>
                </c:ext>
              </c:extLst>
            </c:dLbl>
            <c:dLbl>
              <c:idx val="6"/>
              <c:layout>
                <c:manualLayout>
                  <c:x val="0.11428573035513637"/>
                  <c:y val="0.1183641784123469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4CE-4B42-BCE8-6CF598103D73}"/>
                </c:ext>
              </c:extLst>
            </c:dLbl>
            <c:dLbl>
              <c:idx val="7"/>
              <c:layout>
                <c:manualLayout>
                  <c:x val="4.642857795677411E-2"/>
                  <c:y val="0.1510897028620399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4CE-4B42-BCE8-6CF598103D73}"/>
                </c:ext>
              </c:extLst>
            </c:dLbl>
            <c:dLbl>
              <c:idx val="8"/>
              <c:layout>
                <c:manualLayout>
                  <c:x val="-6.0714294251166236E-2"/>
                  <c:y val="0.15570811079905481"/>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4CE-4B42-BCE8-6CF598103D73}"/>
                </c:ext>
              </c:extLst>
            </c:dLbl>
            <c:dLbl>
              <c:idx val="9"/>
              <c:layout>
                <c:manualLayout>
                  <c:x val="-9.6428584987146404E-2"/>
                  <c:y val="8.9494866604457365E-2"/>
                </c:manualLayout>
              </c:layout>
              <c:tx>
                <c:rich>
                  <a:bodyPr/>
                  <a:lstStyle/>
                  <a:p>
                    <a:fld id="{46526D6E-DF40-434B-B26D-01C9782BCF20}" type="CATEGORYNAME">
                      <a:rPr lang="en-US"/>
                      <a:pPr/>
                      <a:t>[CATEGORY NAME]</a:t>
                    </a:fld>
                    <a:r>
                      <a:rPr lang="en-US" baseline="0"/>
                      <a:t>; </a:t>
                    </a:r>
                  </a:p>
                  <a:p>
                    <a:fld id="{B64717DA-29F0-4AB2-9A95-BDC627C99270}" type="VALUE">
                      <a:rPr lang="en-US" baseline="0" smtClean="0"/>
                      <a:pPr/>
                      <a:t>[VALUE]</a:t>
                    </a:fld>
                    <a:endParaRPr lang="en-GB"/>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F4CE-4B42-BCE8-6CF598103D73}"/>
                </c:ext>
              </c:extLst>
            </c:dLbl>
            <c:dLbl>
              <c:idx val="10"/>
              <c:layout>
                <c:manualLayout>
                  <c:x val="-0.11250001581833743"/>
                  <c:y val="4.6190898892623102E-2"/>
                </c:manualLayout>
              </c:layout>
              <c:tx>
                <c:rich>
                  <a:bodyPr/>
                  <a:lstStyle/>
                  <a:p>
                    <a:fld id="{CD3A5B7D-5A06-4A1A-AAE3-75D817C0632F}" type="CATEGORYNAME">
                      <a:rPr lang="en-US"/>
                      <a:pPr/>
                      <a:t>[CATEGORY NAME]</a:t>
                    </a:fld>
                    <a:r>
                      <a:rPr lang="en-US" baseline="0" dirty="0"/>
                      <a:t>; </a:t>
                    </a:r>
                  </a:p>
                  <a:p>
                    <a:fld id="{068FAF12-6594-493C-B47A-9701D1E73A99}" type="VALUE">
                      <a:rPr lang="en-US" baseline="0" smtClean="0"/>
                      <a:pPr/>
                      <a:t>[VALUE]</a:t>
                    </a:fld>
                    <a:endParaRPr lang="en-GB"/>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F4CE-4B42-BCE8-6CF598103D73}"/>
                </c:ext>
              </c:extLst>
            </c:dLbl>
            <c:dLbl>
              <c:idx val="11"/>
              <c:layout>
                <c:manualLayout>
                  <c:x val="-0.12857144664952849"/>
                  <c:y val="1.732158708473370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4CE-4B42-BCE8-6CF598103D73}"/>
                </c:ext>
              </c:extLst>
            </c:dLbl>
            <c:dLbl>
              <c:idx val="12"/>
              <c:layout>
                <c:manualLayout>
                  <c:x val="-0.12500001757593049"/>
                  <c:y val="-1.732158708473375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4CE-4B42-BCE8-6CF598103D73}"/>
                </c:ext>
              </c:extLst>
            </c:dLbl>
            <c:dLbl>
              <c:idx val="13"/>
              <c:layout>
                <c:manualLayout>
                  <c:x val="-6.5178580593163754E-2"/>
                  <c:y val="-0.18130496108894137"/>
                </c:manualLayout>
              </c:layout>
              <c:tx>
                <c:rich>
                  <a:bodyPr/>
                  <a:lstStyle/>
                  <a:p>
                    <a:fld id="{64A022AA-BF16-4F7E-8894-8CEDC7BE86CA}" type="CATEGORYNAME">
                      <a:rPr lang="en-US"/>
                      <a:pPr/>
                      <a:t>[CATEGORY NAME]</a:t>
                    </a:fld>
                    <a:r>
                      <a:rPr lang="en-US" baseline="0" dirty="0"/>
                      <a:t>; </a:t>
                    </a:r>
                  </a:p>
                  <a:p>
                    <a:fld id="{095DC95B-76ED-493D-AAF5-E03CF7AD3FCD}" type="VALUE">
                      <a:rPr lang="en-US" baseline="0" smtClean="0"/>
                      <a:pPr/>
                      <a:t>[VALUE]</a:t>
                    </a:fld>
                    <a:endParaRPr lang="en-GB"/>
                  </a:p>
                </c:rich>
              </c:tx>
              <c:showLegendKey val="0"/>
              <c:showVal val="1"/>
              <c:showCatName val="1"/>
              <c:showSerName val="0"/>
              <c:showPercent val="0"/>
              <c:showBubbleSize val="0"/>
              <c:extLst>
                <c:ext xmlns:c15="http://schemas.microsoft.com/office/drawing/2012/chart" uri="{CE6537A1-D6FC-4f65-9D91-7224C49458BB}">
                  <c15:layout>
                    <c:manualLayout>
                      <c:w val="0.17406259477820513"/>
                      <c:h val="0.13034494281262113"/>
                    </c:manualLayout>
                  </c15:layout>
                  <c15:dlblFieldTable/>
                  <c15:showDataLabelsRange val="0"/>
                </c:ext>
                <c:ext xmlns:c16="http://schemas.microsoft.com/office/drawing/2014/chart" uri="{C3380CC4-5D6E-409C-BE32-E72D297353CC}">
                  <c16:uniqueId val="{00000002-F4CE-4B42-BCE8-6CF598103D73}"/>
                </c:ext>
              </c:extLst>
            </c:dLbl>
            <c:dLbl>
              <c:idx val="14"/>
              <c:layout>
                <c:manualLayout>
                  <c:x val="-0.1500000210911166"/>
                  <c:y val="3.1756242988678449E-2"/>
                </c:manualLayout>
              </c:layout>
              <c:showLegendKey val="0"/>
              <c:showVal val="1"/>
              <c:showCatName val="1"/>
              <c:showSerName val="0"/>
              <c:showPercent val="0"/>
              <c:showBubbleSize val="0"/>
              <c:extLst>
                <c:ext xmlns:c15="http://schemas.microsoft.com/office/drawing/2012/chart" uri="{CE6537A1-D6FC-4f65-9D91-7224C49458BB}">
                  <c15:layout>
                    <c:manualLayout>
                      <c:w val="0.16175888101221611"/>
                      <c:h val="8.9783559722536349E-2"/>
                    </c:manualLayout>
                  </c15:layout>
                </c:ext>
                <c:ext xmlns:c16="http://schemas.microsoft.com/office/drawing/2014/chart" uri="{C3380CC4-5D6E-409C-BE32-E72D297353CC}">
                  <c16:uniqueId val="{0000001E-65B5-4041-B0B7-64527F8CF99C}"/>
                </c:ext>
              </c:extLst>
            </c:dLbl>
            <c:dLbl>
              <c:idx val="15"/>
              <c:layout>
                <c:manualLayout>
                  <c:x val="-8.2142868692754348E-2"/>
                  <c:y val="-0.16455507730497021"/>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D-65B5-4041-B0B7-64527F8CF99C}"/>
                </c:ext>
              </c:extLst>
            </c:dLbl>
            <c:dLbl>
              <c:idx val="16"/>
              <c:layout>
                <c:manualLayout>
                  <c:x val="-3.5713587698761578E-3"/>
                  <c:y val="-0.14145951419995068"/>
                </c:manualLayout>
              </c:layout>
              <c:showLegendKey val="0"/>
              <c:showVal val="1"/>
              <c:showCatName val="1"/>
              <c:showSerName val="0"/>
              <c:showPercent val="0"/>
              <c:showBubbleSize val="0"/>
              <c:extLst>
                <c:ext xmlns:c15="http://schemas.microsoft.com/office/drawing/2012/chart" uri="{CE6537A1-D6FC-4f65-9D91-7224C49458BB}">
                  <c15:layout>
                    <c:manualLayout>
                      <c:w val="0.13769644793257141"/>
                      <c:h val="8.9783559722536349E-2"/>
                    </c:manualLayout>
                  </c15:layout>
                </c:ext>
                <c:ext xmlns:c16="http://schemas.microsoft.com/office/drawing/2014/chart" uri="{C3380CC4-5D6E-409C-BE32-E72D297353CC}">
                  <c16:uniqueId val="{0000001C-65B5-4041-B0B7-64527F8CF99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Raleway" pitchFamily="2"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Feuil1!$A$2:$A$18</c:f>
              <c:strCache>
                <c:ptCount val="17"/>
                <c:pt idx="0">
                  <c:v>Mobilité</c:v>
                </c:pt>
                <c:pt idx="1">
                  <c:v>Santé &amp; Bien-être</c:v>
                </c:pt>
                <c:pt idx="2">
                  <c:v>Culture</c:v>
                </c:pt>
                <c:pt idx="3">
                  <c:v>Solidarité</c:v>
                </c:pt>
                <c:pt idx="4">
                  <c:v>Consommation responsable</c:v>
                </c:pt>
                <c:pt idx="5">
                  <c:v>Alimentation</c:v>
                </c:pt>
                <c:pt idx="6">
                  <c:v>Banque &amp; finance</c:v>
                </c:pt>
                <c:pt idx="7">
                  <c:v>Construction</c:v>
                </c:pt>
                <c:pt idx="8">
                  <c:v>Agroforesterie</c:v>
                </c:pt>
                <c:pt idx="9">
                  <c:v>Immobilier</c:v>
                </c:pt>
                <c:pt idx="10">
                  <c:v>Mode</c:v>
                </c:pt>
                <c:pt idx="11">
                  <c:v>Agriculture</c:v>
                </c:pt>
                <c:pt idx="12">
                  <c:v>Démocratie</c:v>
                </c:pt>
                <c:pt idx="13">
                  <c:v>Seconde main</c:v>
                </c:pt>
                <c:pt idx="14">
                  <c:v>Tourisme</c:v>
                </c:pt>
                <c:pt idx="15">
                  <c:v>Petite enfance</c:v>
                </c:pt>
                <c:pt idx="16">
                  <c:v>Recyclage</c:v>
                </c:pt>
              </c:strCache>
            </c:strRef>
          </c:cat>
          <c:val>
            <c:numRef>
              <c:f>Feuil1!$B$2:$B$18</c:f>
              <c:numCache>
                <c:formatCode>_-* #,##0\ "€"_-;\-* #,##0\ "€"_-;_-* "-"??\ "€"_-;_-@_-</c:formatCode>
                <c:ptCount val="17"/>
                <c:pt idx="0">
                  <c:v>42000</c:v>
                </c:pt>
                <c:pt idx="1">
                  <c:v>16500</c:v>
                </c:pt>
                <c:pt idx="2">
                  <c:v>7500</c:v>
                </c:pt>
                <c:pt idx="3">
                  <c:v>7560</c:v>
                </c:pt>
                <c:pt idx="4">
                  <c:v>25614</c:v>
                </c:pt>
                <c:pt idx="5">
                  <c:v>22000</c:v>
                </c:pt>
                <c:pt idx="6">
                  <c:v>12416</c:v>
                </c:pt>
                <c:pt idx="7">
                  <c:v>10000</c:v>
                </c:pt>
                <c:pt idx="8">
                  <c:v>9990</c:v>
                </c:pt>
                <c:pt idx="9">
                  <c:v>12000</c:v>
                </c:pt>
                <c:pt idx="10">
                  <c:v>12000</c:v>
                </c:pt>
                <c:pt idx="11">
                  <c:v>27000</c:v>
                </c:pt>
                <c:pt idx="12">
                  <c:v>16500</c:v>
                </c:pt>
                <c:pt idx="13">
                  <c:v>15000</c:v>
                </c:pt>
                <c:pt idx="14">
                  <c:v>15000</c:v>
                </c:pt>
                <c:pt idx="15">
                  <c:v>15000</c:v>
                </c:pt>
                <c:pt idx="16">
                  <c:v>15000</c:v>
                </c:pt>
              </c:numCache>
            </c:numRef>
          </c:val>
          <c:extLst>
            <c:ext xmlns:c16="http://schemas.microsoft.com/office/drawing/2014/chart" uri="{C3380CC4-5D6E-409C-BE32-E72D297353CC}">
              <c16:uniqueId val="{00000000-F4CE-4B42-BCE8-6CF598103D73}"/>
            </c:ext>
          </c:extLst>
        </c:ser>
        <c:dLbls>
          <c:showLegendKey val="0"/>
          <c:showVal val="1"/>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Feuil1!$B$1</c:f>
              <c:strCache>
                <c:ptCount val="1"/>
                <c:pt idx="0">
                  <c:v>prêts</c:v>
                </c:pt>
              </c:strCache>
            </c:strRef>
          </c:tx>
          <c:spPr>
            <a:solidFill>
              <a:srgbClr val="C6D8CF"/>
            </a:solidFill>
            <a:ln>
              <a:noFill/>
            </a:ln>
            <a:effectLst/>
          </c:spPr>
          <c:invertIfNegative val="0"/>
          <c:dLbls>
            <c:dLbl>
              <c:idx val="0"/>
              <c:layout>
                <c:manualLayout>
                  <c:x val="1.1560691887686509E-2"/>
                  <c:y val="8.7896998559735002E-3"/>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Raleway" pitchFamily="2" charset="0"/>
                        <a:ea typeface="+mn-ea"/>
                        <a:cs typeface="+mn-cs"/>
                      </a:defRPr>
                    </a:pPr>
                    <a:fld id="{DF2A8DF3-FF88-48CA-8FC1-63574970298E}" type="VALUE">
                      <a:rPr lang="en-US" sz="1400" baseline="0" smtClean="0"/>
                      <a:pPr>
                        <a:defRPr sz="1400">
                          <a:solidFill>
                            <a:schemeClr val="bg1"/>
                          </a:solidFill>
                          <a:latin typeface="Raleway" pitchFamily="2" charset="0"/>
                        </a:defRPr>
                      </a:pPr>
                      <a:t>[VALUE]</a:t>
                    </a:fld>
                    <a:r>
                      <a:rPr lang="en-US" sz="1400" baseline="0" dirty="0"/>
                      <a:t> </a:t>
                    </a:r>
                    <a:fld id="{541342F5-1322-4CCA-A0C2-AA8533A128FA}" type="SERIESNAME">
                      <a:rPr lang="en-US" sz="1400" b="0" i="0" u="none" strike="noStrike" kern="1200" baseline="0" smtClean="0">
                        <a:solidFill>
                          <a:srgbClr val="FFFFFF"/>
                        </a:solidFill>
                        <a:latin typeface="Raleway" pitchFamily="2" charset="0"/>
                      </a:rPr>
                      <a:pPr>
                        <a:defRPr sz="1400">
                          <a:solidFill>
                            <a:schemeClr val="bg1"/>
                          </a:solidFill>
                          <a:latin typeface="Raleway" pitchFamily="2" charset="0"/>
                        </a:defRPr>
                      </a:pPr>
                      <a:t>[SERIES NAME]</a:t>
                    </a:fld>
                    <a:endParaRPr lang="en-US" sz="1400" baseline="0" dirty="0"/>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Raleway" pitchFamily="2" charset="0"/>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492-4CC0-A691-90DD31DA8CD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aleway" pitchFamily="2" charset="0"/>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Feuil1!$B$2</c:f>
              <c:numCache>
                <c:formatCode>General</c:formatCode>
                <c:ptCount val="1"/>
                <c:pt idx="0">
                  <c:v>4</c:v>
                </c:pt>
              </c:numCache>
            </c:numRef>
          </c:val>
          <c:extLst>
            <c:ext xmlns:c16="http://schemas.microsoft.com/office/drawing/2014/chart" uri="{C3380CC4-5D6E-409C-BE32-E72D297353CC}">
              <c16:uniqueId val="{00000000-5492-4CC0-A691-90DD31DA8CD5}"/>
            </c:ext>
          </c:extLst>
        </c:ser>
        <c:ser>
          <c:idx val="1"/>
          <c:order val="1"/>
          <c:tx>
            <c:strRef>
              <c:f>Feuil1!$C$1</c:f>
              <c:strCache>
                <c:ptCount val="1"/>
                <c:pt idx="0">
                  <c:v>prises de participation au capital</c:v>
                </c:pt>
              </c:strCache>
            </c:strRef>
          </c:tx>
          <c:spPr>
            <a:solidFill>
              <a:schemeClr val="accent2"/>
            </a:solidFill>
            <a:ln>
              <a:noFill/>
            </a:ln>
            <a:effectLst/>
          </c:spPr>
          <c:invertIfNegative val="0"/>
          <c:dLbls>
            <c:dLbl>
              <c:idx val="0"/>
              <c:tx>
                <c:rich>
                  <a:bodyPr/>
                  <a:lstStyle/>
                  <a:p>
                    <a:fld id="{31B7DE78-19B2-4710-9013-023836EF80CC}" type="VALUE">
                      <a:rPr lang="en-US" sz="1400" baseline="0" smtClean="0">
                        <a:solidFill>
                          <a:schemeClr val="bg1"/>
                        </a:solidFill>
                      </a:rPr>
                      <a:pPr/>
                      <a:t>[VALUE]</a:t>
                    </a:fld>
                    <a:r>
                      <a:rPr lang="en-US" sz="1400" baseline="0" dirty="0">
                        <a:solidFill>
                          <a:schemeClr val="bg1"/>
                        </a:solidFill>
                      </a:rPr>
                      <a:t> </a:t>
                    </a:r>
                    <a:fld id="{E6FB3521-53F6-4A81-BB4A-B223624C401C}" type="SERIESNAME">
                      <a:rPr lang="en-US" sz="1400" b="0" i="0" u="none" strike="noStrike" kern="1200" baseline="0" smtClean="0">
                        <a:solidFill>
                          <a:schemeClr val="bg1"/>
                        </a:solidFill>
                        <a:latin typeface="Raleway" pitchFamily="2" charset="0"/>
                      </a:rPr>
                      <a:pPr/>
                      <a:t>[SERIES NAME]</a:t>
                    </a:fld>
                    <a:endParaRPr lang="en-US" sz="1400" baseline="0" dirty="0">
                      <a:solidFill>
                        <a:schemeClr val="bg1"/>
                      </a:solidFill>
                    </a:endParaRPr>
                  </a:p>
                </c:rich>
              </c:tx>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492-4CC0-A691-90DD31DA8CD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Raleway" pitchFamily="2" charset="0"/>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Feuil1!$C$2</c:f>
              <c:numCache>
                <c:formatCode>General</c:formatCode>
                <c:ptCount val="1"/>
                <c:pt idx="0">
                  <c:v>21</c:v>
                </c:pt>
              </c:numCache>
            </c:numRef>
          </c:val>
          <c:extLst>
            <c:ext xmlns:c16="http://schemas.microsoft.com/office/drawing/2014/chart" uri="{C3380CC4-5D6E-409C-BE32-E72D297353CC}">
              <c16:uniqueId val="{00000001-5492-4CC0-A691-90DD31DA8CD5}"/>
            </c:ext>
          </c:extLst>
        </c:ser>
        <c:dLbls>
          <c:showLegendKey val="0"/>
          <c:showVal val="0"/>
          <c:showCatName val="0"/>
          <c:showSerName val="0"/>
          <c:showPercent val="0"/>
          <c:showBubbleSize val="0"/>
        </c:dLbls>
        <c:gapWidth val="200"/>
        <c:overlap val="100"/>
        <c:axId val="206956368"/>
        <c:axId val="206953488"/>
      </c:barChart>
      <c:catAx>
        <c:axId val="206956368"/>
        <c:scaling>
          <c:orientation val="minMax"/>
        </c:scaling>
        <c:delete val="1"/>
        <c:axPos val="l"/>
        <c:numFmt formatCode="General" sourceLinked="1"/>
        <c:majorTickMark val="none"/>
        <c:minorTickMark val="none"/>
        <c:tickLblPos val="nextTo"/>
        <c:crossAx val="206953488"/>
        <c:crosses val="autoZero"/>
        <c:auto val="1"/>
        <c:lblAlgn val="ctr"/>
        <c:lblOffset val="100"/>
        <c:noMultiLvlLbl val="0"/>
      </c:catAx>
      <c:valAx>
        <c:axId val="206953488"/>
        <c:scaling>
          <c:orientation val="minMax"/>
        </c:scaling>
        <c:delete val="1"/>
        <c:axPos val="b"/>
        <c:numFmt formatCode="0%" sourceLinked="1"/>
        <c:majorTickMark val="none"/>
        <c:minorTickMark val="none"/>
        <c:tickLblPos val="nextTo"/>
        <c:crossAx val="20695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272754498934524E-2"/>
          <c:y val="9.6686698415708511E-2"/>
          <c:w val="0.96230764623257237"/>
          <c:h val="0.80662660316858303"/>
        </c:manualLayout>
      </c:layout>
      <c:barChart>
        <c:barDir val="bar"/>
        <c:grouping val="percentStacked"/>
        <c:varyColors val="0"/>
        <c:ser>
          <c:idx val="0"/>
          <c:order val="0"/>
          <c:tx>
            <c:strRef>
              <c:f>Feuil1!$B$1</c:f>
              <c:strCache>
                <c:ptCount val="1"/>
                <c:pt idx="0">
                  <c:v>prêts</c:v>
                </c:pt>
              </c:strCache>
            </c:strRef>
          </c:tx>
          <c:spPr>
            <a:solidFill>
              <a:srgbClr val="C6D8CF"/>
            </a:solidFill>
            <a:ln>
              <a:noFill/>
            </a:ln>
            <a:effectLst/>
          </c:spPr>
          <c:invertIfNegative val="0"/>
          <c:dLbls>
            <c:dLbl>
              <c:idx val="0"/>
              <c:layout>
                <c:manualLayout>
                  <c:x val="2.0231362518568035E-2"/>
                  <c:y val="-8.7893538047981098E-3"/>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Raleway" pitchFamily="2" charset="0"/>
                        <a:ea typeface="+mn-ea"/>
                        <a:cs typeface="+mn-cs"/>
                      </a:defRPr>
                    </a:pPr>
                    <a:fld id="{DF2A8DF3-FF88-48CA-8FC1-63574970298E}" type="VALUE">
                      <a:rPr lang="en-US" sz="1400" baseline="0" smtClean="0"/>
                      <a:pPr>
                        <a:defRPr sz="1600">
                          <a:solidFill>
                            <a:schemeClr val="bg1"/>
                          </a:solidFill>
                          <a:latin typeface="Raleway" pitchFamily="2" charset="0"/>
                        </a:defRPr>
                      </a:pPr>
                      <a:t>[VALUE]</a:t>
                    </a:fld>
                    <a:r>
                      <a:rPr lang="en-US" sz="1600" baseline="0" dirty="0"/>
                      <a:t> </a:t>
                    </a:r>
                    <a:fld id="{541342F5-1322-4CCA-A0C2-AA8533A128FA}" type="SERIESNAME">
                      <a:rPr lang="en-US" sz="1400" b="0" i="0" u="none" strike="noStrike" kern="1200" baseline="0" smtClean="0">
                        <a:solidFill>
                          <a:srgbClr val="FFFFFF"/>
                        </a:solidFill>
                        <a:latin typeface="Raleway" pitchFamily="2" charset="0"/>
                      </a:rPr>
                      <a:pPr>
                        <a:defRPr sz="1600">
                          <a:solidFill>
                            <a:schemeClr val="bg1"/>
                          </a:solidFill>
                          <a:latin typeface="Raleway" pitchFamily="2" charset="0"/>
                        </a:defRPr>
                      </a:pPr>
                      <a:t>[SERIES NAME]</a:t>
                    </a:fld>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Raleway" pitchFamily="2" charset="0"/>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layout>
                    <c:manualLayout>
                      <c:w val="0.23194298060428434"/>
                      <c:h val="0.34969855482108109"/>
                    </c:manualLayout>
                  </c15:layout>
                  <c15:dlblFieldTable/>
                  <c15:showDataLabelsRange val="0"/>
                </c:ext>
                <c:ext xmlns:c16="http://schemas.microsoft.com/office/drawing/2014/chart" uri="{C3380CC4-5D6E-409C-BE32-E72D297353CC}">
                  <c16:uniqueId val="{00000000-937D-473D-B5D0-FDA9F11C633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Raleway" pitchFamily="2" charset="0"/>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Feuil1!$B$2</c:f>
              <c:numCache>
                <c:formatCode>"€"#,##0_);[Red]\("€"#,##0\)</c:formatCode>
                <c:ptCount val="1"/>
                <c:pt idx="0">
                  <c:v>52000</c:v>
                </c:pt>
              </c:numCache>
            </c:numRef>
          </c:val>
          <c:extLst>
            <c:ext xmlns:c16="http://schemas.microsoft.com/office/drawing/2014/chart" uri="{C3380CC4-5D6E-409C-BE32-E72D297353CC}">
              <c16:uniqueId val="{00000001-937D-473D-B5D0-FDA9F11C6337}"/>
            </c:ext>
          </c:extLst>
        </c:ser>
        <c:ser>
          <c:idx val="1"/>
          <c:order val="1"/>
          <c:tx>
            <c:strRef>
              <c:f>Feuil1!$C$1</c:f>
              <c:strCache>
                <c:ptCount val="1"/>
                <c:pt idx="0">
                  <c:v>prises de participation au capital</c:v>
                </c:pt>
              </c:strCache>
            </c:strRef>
          </c:tx>
          <c:spPr>
            <a:solidFill>
              <a:schemeClr val="accent2"/>
            </a:solidFill>
            <a:ln>
              <a:noFill/>
            </a:ln>
            <a:effectLst/>
          </c:spPr>
          <c:invertIfNegative val="0"/>
          <c:dLbls>
            <c:dLbl>
              <c:idx val="0"/>
              <c:layout>
                <c:manualLayout>
                  <c:x val="5.2023189352147628E-2"/>
                  <c:y val="-4.0285658956508571E-17"/>
                </c:manualLayout>
              </c:layout>
              <c:tx>
                <c:rich>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Raleway" pitchFamily="2" charset="0"/>
                        <a:ea typeface="+mn-ea"/>
                        <a:cs typeface="+mn-cs"/>
                      </a:defRPr>
                    </a:pPr>
                    <a:fld id="{31B7DE78-19B2-4710-9013-023836EF80CC}" type="VALUE">
                      <a:rPr lang="en-US" sz="1400" baseline="0" smtClean="0">
                        <a:solidFill>
                          <a:schemeClr val="bg1"/>
                        </a:solidFill>
                      </a:rPr>
                      <a:pPr>
                        <a:defRPr sz="1600">
                          <a:solidFill>
                            <a:schemeClr val="bg1"/>
                          </a:solidFill>
                          <a:latin typeface="Raleway" pitchFamily="2" charset="0"/>
                        </a:defRPr>
                      </a:pPr>
                      <a:t>[VALUE]</a:t>
                    </a:fld>
                    <a:r>
                      <a:rPr lang="en-US" sz="1400" baseline="0" dirty="0">
                        <a:solidFill>
                          <a:schemeClr val="bg1"/>
                        </a:solidFill>
                      </a:rPr>
                      <a:t> </a:t>
                    </a:r>
                    <a:fld id="{E6FB3521-53F6-4A81-BB4A-B223624C401C}" type="SERIESNAME">
                      <a:rPr lang="en-US" sz="1400" b="0" i="0" u="none" strike="noStrike" kern="1200" baseline="0" smtClean="0">
                        <a:solidFill>
                          <a:schemeClr val="bg1"/>
                        </a:solidFill>
                        <a:latin typeface="Raleway" pitchFamily="2" charset="0"/>
                      </a:rPr>
                      <a:pPr>
                        <a:defRPr sz="1600">
                          <a:solidFill>
                            <a:schemeClr val="bg1"/>
                          </a:solidFill>
                          <a:latin typeface="Raleway" pitchFamily="2" charset="0"/>
                        </a:defRPr>
                      </a:pPr>
                      <a:t>[SERIES NAME]</a:t>
                    </a:fld>
                    <a:endParaRPr lang="en-US" sz="1400" baseline="0"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Raleway" pitchFamily="2" charset="0"/>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layout>
                    <c:manualLayout>
                      <c:w val="0.68568732020585366"/>
                      <c:h val="0.4924820382137392"/>
                    </c:manualLayout>
                  </c15:layout>
                  <c15:dlblFieldTable/>
                  <c15:showDataLabelsRange val="0"/>
                </c:ext>
                <c:ext xmlns:c16="http://schemas.microsoft.com/office/drawing/2014/chart" uri="{C3380CC4-5D6E-409C-BE32-E72D297353CC}">
                  <c16:uniqueId val="{00000002-937D-473D-B5D0-FDA9F11C633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Raleway" pitchFamily="2" charset="0"/>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Feuil1!$C$2</c:f>
              <c:numCache>
                <c:formatCode>"€"#,##0_);[Red]\("€"#,##0\)</c:formatCode>
                <c:ptCount val="1"/>
                <c:pt idx="0">
                  <c:v>229380</c:v>
                </c:pt>
              </c:numCache>
            </c:numRef>
          </c:val>
          <c:extLst>
            <c:ext xmlns:c16="http://schemas.microsoft.com/office/drawing/2014/chart" uri="{C3380CC4-5D6E-409C-BE32-E72D297353CC}">
              <c16:uniqueId val="{00000003-937D-473D-B5D0-FDA9F11C6337}"/>
            </c:ext>
          </c:extLst>
        </c:ser>
        <c:dLbls>
          <c:showLegendKey val="0"/>
          <c:showVal val="0"/>
          <c:showCatName val="0"/>
          <c:showSerName val="0"/>
          <c:showPercent val="0"/>
          <c:showBubbleSize val="0"/>
        </c:dLbls>
        <c:gapWidth val="200"/>
        <c:overlap val="100"/>
        <c:axId val="206956368"/>
        <c:axId val="206953488"/>
      </c:barChart>
      <c:catAx>
        <c:axId val="206956368"/>
        <c:scaling>
          <c:orientation val="minMax"/>
        </c:scaling>
        <c:delete val="1"/>
        <c:axPos val="l"/>
        <c:numFmt formatCode="General" sourceLinked="1"/>
        <c:majorTickMark val="none"/>
        <c:minorTickMark val="none"/>
        <c:tickLblPos val="nextTo"/>
        <c:crossAx val="206953488"/>
        <c:crosses val="autoZero"/>
        <c:auto val="1"/>
        <c:lblAlgn val="ctr"/>
        <c:lblOffset val="100"/>
        <c:noMultiLvlLbl val="0"/>
      </c:catAx>
      <c:valAx>
        <c:axId val="206953488"/>
        <c:scaling>
          <c:orientation val="minMax"/>
        </c:scaling>
        <c:delete val="1"/>
        <c:axPos val="b"/>
        <c:numFmt formatCode="0%" sourceLinked="1"/>
        <c:majorTickMark val="none"/>
        <c:minorTickMark val="none"/>
        <c:tickLblPos val="nextTo"/>
        <c:crossAx val="20695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272754498934524E-2"/>
          <c:y val="9.6686698415708511E-2"/>
          <c:w val="0.96230764623257237"/>
          <c:h val="0.80662660316858303"/>
        </c:manualLayout>
      </c:layout>
      <c:barChart>
        <c:barDir val="bar"/>
        <c:grouping val="percentStacked"/>
        <c:varyColors val="0"/>
        <c:ser>
          <c:idx val="0"/>
          <c:order val="0"/>
          <c:tx>
            <c:strRef>
              <c:f>Feuil1!$B$1</c:f>
              <c:strCache>
                <c:ptCount val="1"/>
                <c:pt idx="0">
                  <c:v>coopératives (SC)</c:v>
                </c:pt>
              </c:strCache>
            </c:strRef>
          </c:tx>
          <c:spPr>
            <a:solidFill>
              <a:srgbClr val="C6D8CF"/>
            </a:solidFill>
            <a:ln>
              <a:noFill/>
            </a:ln>
            <a:effectLst/>
          </c:spPr>
          <c:invertIfNegative val="0"/>
          <c:dLbls>
            <c:dLbl>
              <c:idx val="0"/>
              <c:tx>
                <c:rich>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Raleway" pitchFamily="2" charset="0"/>
                        <a:ea typeface="+mn-ea"/>
                        <a:cs typeface="+mn-cs"/>
                      </a:defRPr>
                    </a:pPr>
                    <a:fld id="{DF2A8DF3-FF88-48CA-8FC1-63574970298E}" type="VALUE">
                      <a:rPr lang="en-US" sz="1400" baseline="0" smtClean="0"/>
                      <a:pPr>
                        <a:defRPr sz="1400" b="0" i="0" u="none" strike="noStrike" kern="1200" baseline="0">
                          <a:solidFill>
                            <a:schemeClr val="bg1"/>
                          </a:solidFill>
                          <a:latin typeface="Raleway" pitchFamily="2" charset="0"/>
                          <a:ea typeface="+mn-ea"/>
                          <a:cs typeface="+mn-cs"/>
                        </a:defRPr>
                      </a:pPr>
                      <a:t>[VALUE]</a:t>
                    </a:fld>
                    <a:r>
                      <a:rPr lang="en-US" sz="1400" baseline="0" dirty="0"/>
                      <a:t> </a:t>
                    </a:r>
                    <a:fld id="{541342F5-1322-4CCA-A0C2-AA8533A128FA}" type="SERIESNAME">
                      <a:rPr lang="en-US" sz="1400" b="0" i="0" u="none" strike="noStrike" kern="1200" baseline="0" smtClean="0">
                        <a:solidFill>
                          <a:srgbClr val="FFFFFF"/>
                        </a:solidFill>
                        <a:latin typeface="Raleway" pitchFamily="2" charset="0"/>
                      </a:rPr>
                      <a:pPr>
                        <a:defRPr sz="1400" b="0" i="0" u="none" strike="noStrike" kern="1200" baseline="0">
                          <a:solidFill>
                            <a:schemeClr val="bg1"/>
                          </a:solidFill>
                          <a:latin typeface="Raleway" pitchFamily="2" charset="0"/>
                          <a:ea typeface="+mn-ea"/>
                          <a:cs typeface="+mn-cs"/>
                        </a:defRPr>
                      </a:pPr>
                      <a:t>[SERIES NAME]</a:t>
                    </a:fld>
                    <a:endParaRPr lang="en-US" sz="1400" baseline="0" dirty="0"/>
                  </a:p>
                </c:rich>
              </c:tx>
              <c:spPr>
                <a:noFill/>
                <a:ln>
                  <a:noFill/>
                </a:ln>
                <a:effectLst/>
              </c:spPr>
              <c:dLblPos val="ct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0-7800-4643-AD98-086C28E522F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aleway" pitchFamily="2" charset="0"/>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Feuil1!$B$2</c:f>
              <c:numCache>
                <c:formatCode>_-* #,##0_-;\-* #,##0_-;_-* "-"??_-;_-@_-</c:formatCode>
                <c:ptCount val="1"/>
                <c:pt idx="0">
                  <c:v>13</c:v>
                </c:pt>
              </c:numCache>
            </c:numRef>
          </c:val>
          <c:extLst>
            <c:ext xmlns:c16="http://schemas.microsoft.com/office/drawing/2014/chart" uri="{C3380CC4-5D6E-409C-BE32-E72D297353CC}">
              <c16:uniqueId val="{00000001-7800-4643-AD98-086C28E522F9}"/>
            </c:ext>
          </c:extLst>
        </c:ser>
        <c:ser>
          <c:idx val="1"/>
          <c:order val="1"/>
          <c:tx>
            <c:strRef>
              <c:f>Feuil1!$C$1</c:f>
              <c:strCache>
                <c:ptCount val="1"/>
                <c:pt idx="0">
                  <c:v>SRL</c:v>
                </c:pt>
              </c:strCache>
            </c:strRef>
          </c:tx>
          <c:spPr>
            <a:solidFill>
              <a:schemeClr val="accent2"/>
            </a:solidFill>
            <a:ln>
              <a:noFill/>
            </a:ln>
            <a:effectLst/>
          </c:spPr>
          <c:invertIfNegative val="0"/>
          <c:dLbls>
            <c:dLbl>
              <c:idx val="0"/>
              <c:tx>
                <c:rich>
                  <a:bodyPr/>
                  <a:lstStyle/>
                  <a:p>
                    <a:fld id="{31B7DE78-19B2-4710-9013-023836EF80CC}" type="VALUE">
                      <a:rPr lang="en-US" sz="1400" baseline="0" smtClean="0">
                        <a:solidFill>
                          <a:schemeClr val="bg1"/>
                        </a:solidFill>
                      </a:rPr>
                      <a:pPr/>
                      <a:t>[VALUE]</a:t>
                    </a:fld>
                    <a:r>
                      <a:rPr lang="en-US" sz="1400" baseline="0" dirty="0">
                        <a:solidFill>
                          <a:schemeClr val="bg1"/>
                        </a:solidFill>
                      </a:rPr>
                      <a:t> </a:t>
                    </a:r>
                    <a:fld id="{E6FB3521-53F6-4A81-BB4A-B223624C401C}" type="SERIESNAME">
                      <a:rPr lang="en-US" sz="1400" b="0" i="0" u="none" strike="noStrike" kern="1200" baseline="0" smtClean="0">
                        <a:solidFill>
                          <a:schemeClr val="bg1"/>
                        </a:solidFill>
                        <a:latin typeface="Raleway" pitchFamily="2" charset="0"/>
                      </a:rPr>
                      <a:pPr/>
                      <a:t>[SERIES NAME]</a:t>
                    </a:fld>
                    <a:endParaRPr lang="en-US" sz="1400" baseline="0" dirty="0">
                      <a:solidFill>
                        <a:schemeClr val="bg1"/>
                      </a:solidFill>
                    </a:endParaRPr>
                  </a:p>
                </c:rich>
              </c:tx>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00-4643-AD98-086C28E522F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Raleway" pitchFamily="2" charset="0"/>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Feuil1!$C$2</c:f>
              <c:numCache>
                <c:formatCode>_-* #,##0_-;\-* #,##0_-;_-* "-"??_-;_-@_-</c:formatCode>
                <c:ptCount val="1"/>
                <c:pt idx="0">
                  <c:v>11</c:v>
                </c:pt>
              </c:numCache>
            </c:numRef>
          </c:val>
          <c:extLst>
            <c:ext xmlns:c16="http://schemas.microsoft.com/office/drawing/2014/chart" uri="{C3380CC4-5D6E-409C-BE32-E72D297353CC}">
              <c16:uniqueId val="{00000003-7800-4643-AD98-086C28E522F9}"/>
            </c:ext>
          </c:extLst>
        </c:ser>
        <c:ser>
          <c:idx val="2"/>
          <c:order val="2"/>
          <c:tx>
            <c:strRef>
              <c:f>Feuil1!$D$1</c:f>
              <c:strCache>
                <c:ptCount val="1"/>
                <c:pt idx="0">
                  <c:v>SA</c:v>
                </c:pt>
              </c:strCache>
            </c:strRef>
          </c:tx>
          <c:spPr>
            <a:solidFill>
              <a:srgbClr val="84AADB"/>
            </a:solidFill>
            <a:ln>
              <a:noFill/>
            </a:ln>
            <a:effectLst/>
          </c:spPr>
          <c:invertIfNegative val="0"/>
          <c:dLbls>
            <c:dLbl>
              <c:idx val="0"/>
              <c:layout>
                <c:manualLayout>
                  <c:x val="-7.430247837263225E-3"/>
                  <c:y val="4.3948499279867909E-3"/>
                </c:manualLayout>
              </c:layout>
              <c:tx>
                <c:rich>
                  <a:bodyPr rot="0" spcFirstLastPara="1" vertOverflow="ellipsis" vert="horz" wrap="square" lIns="38100" tIns="19050" rIns="38100" bIns="19050" anchor="ctr" anchorCtr="0">
                    <a:noAutofit/>
                  </a:bodyPr>
                  <a:lstStyle/>
                  <a:p>
                    <a:pPr algn="ctr">
                      <a:defRPr lang="en-US" sz="1400" b="0" i="0" u="none" strike="noStrike" kern="1200" baseline="0">
                        <a:solidFill>
                          <a:schemeClr val="bg1"/>
                        </a:solidFill>
                        <a:latin typeface="Raleway" pitchFamily="2" charset="0"/>
                        <a:ea typeface="+mn-ea"/>
                        <a:cs typeface="+mn-cs"/>
                      </a:defRPr>
                    </a:pPr>
                    <a:fld id="{61769C36-C4B2-4BE1-983C-849C5273D9D5}" type="VALUE">
                      <a:rPr lang="en-US" sz="1400" baseline="0" smtClean="0"/>
                      <a:pPr algn="ctr">
                        <a:defRPr lang="en-US" sz="1400" b="0" i="0" u="none" strike="noStrike" kern="1200" baseline="0">
                          <a:solidFill>
                            <a:schemeClr val="bg1"/>
                          </a:solidFill>
                          <a:latin typeface="Raleway" pitchFamily="2" charset="0"/>
                          <a:ea typeface="+mn-ea"/>
                          <a:cs typeface="+mn-cs"/>
                        </a:defRPr>
                      </a:pPr>
                      <a:t>[VALUE]</a:t>
                    </a:fld>
                    <a:r>
                      <a:rPr lang="en-US" sz="1400" baseline="0" dirty="0"/>
                      <a:t> </a:t>
                    </a:r>
                    <a:fld id="{87183090-AD20-4212-B593-2DC6480CE591}" type="SERIESNAME">
                      <a:rPr lang="en-US" sz="1400" b="0" i="0" u="none" strike="noStrike" kern="1200" baseline="0" smtClean="0">
                        <a:solidFill>
                          <a:srgbClr val="FFFFFF"/>
                        </a:solidFill>
                        <a:latin typeface="Raleway" pitchFamily="2" charset="0"/>
                      </a:rPr>
                      <a:pPr algn="ctr">
                        <a:defRPr lang="en-US" sz="1400" b="0" i="0" u="none" strike="noStrike" kern="1200" baseline="0">
                          <a:solidFill>
                            <a:schemeClr val="bg1"/>
                          </a:solidFill>
                          <a:latin typeface="Raleway" pitchFamily="2" charset="0"/>
                          <a:ea typeface="+mn-ea"/>
                          <a:cs typeface="+mn-cs"/>
                        </a:defRPr>
                      </a:pPr>
                      <a:t>[SERIES NAME]</a:t>
                    </a:fld>
                    <a:endParaRPr lang="en-US" sz="1400" baseline="0" dirty="0"/>
                  </a:p>
                </c:rich>
              </c:tx>
              <c:spPr>
                <a:noFill/>
                <a:ln>
                  <a:noFill/>
                </a:ln>
                <a:effectLst/>
              </c:spPr>
              <c:dLblPos val="ctr"/>
              <c:showLegendKey val="0"/>
              <c:showVal val="1"/>
              <c:showCatName val="0"/>
              <c:showSerName val="1"/>
              <c:showPercent val="0"/>
              <c:showBubbleSize val="0"/>
              <c:extLst>
                <c:ext xmlns:c15="http://schemas.microsoft.com/office/drawing/2012/chart" uri="{CE6537A1-D6FC-4f65-9D91-7224C49458BB}">
                  <c15:layout>
                    <c:manualLayout>
                      <c:w val="8.656272866312735E-2"/>
                      <c:h val="0.34662215987149048"/>
                    </c:manualLayout>
                  </c15:layout>
                  <c15:dlblFieldTable/>
                  <c15:showDataLabelsRange val="0"/>
                </c:ext>
                <c:ext xmlns:c16="http://schemas.microsoft.com/office/drawing/2014/chart" uri="{C3380CC4-5D6E-409C-BE32-E72D297353CC}">
                  <c16:uniqueId val="{00000006-7800-4643-AD98-086C28E522F9}"/>
                </c:ext>
              </c:extLst>
            </c:dLbl>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Raleway" pitchFamily="2" charset="0"/>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Feuil1!$D$2</c:f>
              <c:numCache>
                <c:formatCode>General</c:formatCode>
                <c:ptCount val="1"/>
                <c:pt idx="0">
                  <c:v>1</c:v>
                </c:pt>
              </c:numCache>
            </c:numRef>
          </c:val>
          <c:extLst>
            <c:ext xmlns:c16="http://schemas.microsoft.com/office/drawing/2014/chart" uri="{C3380CC4-5D6E-409C-BE32-E72D297353CC}">
              <c16:uniqueId val="{00000005-7800-4643-AD98-086C28E522F9}"/>
            </c:ext>
          </c:extLst>
        </c:ser>
        <c:dLbls>
          <c:showLegendKey val="0"/>
          <c:showVal val="0"/>
          <c:showCatName val="0"/>
          <c:showSerName val="0"/>
          <c:showPercent val="0"/>
          <c:showBubbleSize val="0"/>
        </c:dLbls>
        <c:gapWidth val="200"/>
        <c:overlap val="100"/>
        <c:axId val="206956368"/>
        <c:axId val="206953488"/>
      </c:barChart>
      <c:catAx>
        <c:axId val="206956368"/>
        <c:scaling>
          <c:orientation val="minMax"/>
        </c:scaling>
        <c:delete val="1"/>
        <c:axPos val="l"/>
        <c:numFmt formatCode="General" sourceLinked="1"/>
        <c:majorTickMark val="none"/>
        <c:minorTickMark val="none"/>
        <c:tickLblPos val="nextTo"/>
        <c:crossAx val="206953488"/>
        <c:crosses val="autoZero"/>
        <c:auto val="1"/>
        <c:lblAlgn val="ctr"/>
        <c:lblOffset val="100"/>
        <c:noMultiLvlLbl val="0"/>
      </c:catAx>
      <c:valAx>
        <c:axId val="206953488"/>
        <c:scaling>
          <c:orientation val="minMax"/>
        </c:scaling>
        <c:delete val="1"/>
        <c:axPos val="b"/>
        <c:numFmt formatCode="0%" sourceLinked="1"/>
        <c:majorTickMark val="none"/>
        <c:minorTickMark val="none"/>
        <c:tickLblPos val="nextTo"/>
        <c:crossAx val="20695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Ventes</c:v>
                </c:pt>
              </c:strCache>
            </c:strRef>
          </c:tx>
          <c:dPt>
            <c:idx val="0"/>
            <c:bubble3D val="0"/>
            <c:spPr>
              <a:solidFill>
                <a:srgbClr val="C6D8CF"/>
              </a:solidFill>
              <a:ln w="19050">
                <a:solidFill>
                  <a:schemeClr val="lt1"/>
                </a:solidFill>
              </a:ln>
              <a:effectLst/>
            </c:spPr>
            <c:extLst>
              <c:ext xmlns:c16="http://schemas.microsoft.com/office/drawing/2014/chart" uri="{C3380CC4-5D6E-409C-BE32-E72D297353CC}">
                <c16:uniqueId val="{00000002-6A07-4BA9-9F70-B8F865B4B3A9}"/>
              </c:ext>
            </c:extLst>
          </c:dPt>
          <c:dPt>
            <c:idx val="1"/>
            <c:bubble3D val="0"/>
            <c:spPr>
              <a:solidFill>
                <a:srgbClr val="F2C170"/>
              </a:solidFill>
              <a:ln w="19050">
                <a:solidFill>
                  <a:schemeClr val="lt1"/>
                </a:solidFill>
              </a:ln>
              <a:effectLst/>
            </c:spPr>
            <c:extLst>
              <c:ext xmlns:c16="http://schemas.microsoft.com/office/drawing/2014/chart" uri="{C3380CC4-5D6E-409C-BE32-E72D297353CC}">
                <c16:uniqueId val="{00000003-6A07-4BA9-9F70-B8F865B4B3A9}"/>
              </c:ext>
            </c:extLst>
          </c:dPt>
          <c:dPt>
            <c:idx val="2"/>
            <c:bubble3D val="0"/>
            <c:spPr>
              <a:solidFill>
                <a:srgbClr val="497565"/>
              </a:solidFill>
              <a:ln w="19050">
                <a:solidFill>
                  <a:schemeClr val="lt1"/>
                </a:solidFill>
              </a:ln>
              <a:effectLst/>
            </c:spPr>
            <c:extLst>
              <c:ext xmlns:c16="http://schemas.microsoft.com/office/drawing/2014/chart" uri="{C3380CC4-5D6E-409C-BE32-E72D297353CC}">
                <c16:uniqueId val="{00000004-6A07-4BA9-9F70-B8F865B4B3A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0F7-4AF5-848D-21EE3BD3AEB3}"/>
              </c:ext>
            </c:extLst>
          </c:dPt>
          <c:dLbls>
            <c:dLbl>
              <c:idx val="0"/>
              <c:layout>
                <c:manualLayout>
                  <c:x val="-0.12899624195854686"/>
                  <c:y val="1.6580398674081558E-3"/>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Raleway" pitchFamily="2" charset="0"/>
                        <a:ea typeface="+mn-ea"/>
                        <a:cs typeface="+mn-cs"/>
                      </a:defRPr>
                    </a:pPr>
                    <a:fld id="{B300A56D-F92E-4310-8F65-8AC0DA6FDA6C}" type="CATEGORYNAME">
                      <a:rPr lang="en-US"/>
                      <a:pPr>
                        <a:defRPr>
                          <a:latin typeface="Raleway" pitchFamily="2" charset="0"/>
                        </a:defRPr>
                      </a:pPr>
                      <a:t>[CATEGORY NAME]</a:t>
                    </a:fld>
                    <a:r>
                      <a:rPr lang="en-US" baseline="0" dirty="0"/>
                      <a:t>; </a:t>
                    </a:r>
                  </a:p>
                  <a:p>
                    <a:pPr>
                      <a:defRPr>
                        <a:latin typeface="Raleway" pitchFamily="2" charset="0"/>
                      </a:defRPr>
                    </a:pPr>
                    <a:fld id="{DB80A142-7CB7-4876-8F7C-046B457E7ABF}" type="VALUE">
                      <a:rPr lang="en-US" baseline="0" smtClean="0"/>
                      <a:pPr>
                        <a:defRPr>
                          <a:latin typeface="Raleway" pitchFamily="2" charset="0"/>
                        </a:defRPr>
                      </a:pPr>
                      <a:t>[VALUE]</a:t>
                    </a:fld>
                    <a:endParaRPr lang="en-GB"/>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Raleway" pitchFamily="2" charset="0"/>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8840183900583991"/>
                      <c:h val="0.24554778855991"/>
                    </c:manualLayout>
                  </c15:layout>
                  <c15:dlblFieldTable/>
                  <c15:showDataLabelsRange val="0"/>
                </c:ext>
                <c:ext xmlns:c16="http://schemas.microsoft.com/office/drawing/2014/chart" uri="{C3380CC4-5D6E-409C-BE32-E72D297353CC}">
                  <c16:uniqueId val="{00000002-6A07-4BA9-9F70-B8F865B4B3A9}"/>
                </c:ext>
              </c:extLst>
            </c:dLbl>
            <c:dLbl>
              <c:idx val="1"/>
              <c:layout>
                <c:manualLayout>
                  <c:x val="-3.6973410871952148E-2"/>
                  <c:y val="-7.09247412495074E-2"/>
                </c:manualLayout>
              </c:layout>
              <c:tx>
                <c:rich>
                  <a:bodyPr/>
                  <a:lstStyle/>
                  <a:p>
                    <a:fld id="{42C9C085-8347-47FD-B2AF-342C66A77745}" type="CATEGORYNAME">
                      <a:rPr lang="en-US"/>
                      <a:pPr/>
                      <a:t>[CATEGORY NAME]</a:t>
                    </a:fld>
                    <a:r>
                      <a:rPr lang="en-US" baseline="0" dirty="0"/>
                      <a:t>; </a:t>
                    </a:r>
                  </a:p>
                  <a:p>
                    <a:fld id="{807BBCF7-02D5-4F68-A506-C3BDE538636D}" type="VALUE">
                      <a:rPr lang="en-US" baseline="0" smtClean="0"/>
                      <a:pPr/>
                      <a:t>[VALUE]</a:t>
                    </a:fld>
                    <a:endParaRPr lang="en-GB"/>
                  </a:p>
                </c:rich>
              </c:tx>
              <c:dLblPos val="bestFit"/>
              <c:showLegendKey val="0"/>
              <c:showVal val="1"/>
              <c:showCatName val="1"/>
              <c:showSerName val="0"/>
              <c:showPercent val="0"/>
              <c:showBubbleSize val="0"/>
              <c:extLst>
                <c:ext xmlns:c15="http://schemas.microsoft.com/office/drawing/2012/chart" uri="{CE6537A1-D6FC-4f65-9D91-7224C49458BB}">
                  <c15:layout>
                    <c:manualLayout>
                      <c:w val="0.28621514060852332"/>
                      <c:h val="0.24534925165707713"/>
                    </c:manualLayout>
                  </c15:layout>
                  <c15:dlblFieldTable/>
                  <c15:showDataLabelsRange val="0"/>
                </c:ext>
                <c:ext xmlns:c16="http://schemas.microsoft.com/office/drawing/2014/chart" uri="{C3380CC4-5D6E-409C-BE32-E72D297353CC}">
                  <c16:uniqueId val="{00000003-6A07-4BA9-9F70-B8F865B4B3A9}"/>
                </c:ext>
              </c:extLst>
            </c:dLbl>
            <c:dLbl>
              <c:idx val="2"/>
              <c:layout>
                <c:manualLayout>
                  <c:x val="8.2010068942270295E-3"/>
                  <c:y val="-8.821884585877271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31915585163366855"/>
                      <c:h val="0.32196994818785868"/>
                    </c:manualLayout>
                  </c15:layout>
                </c:ext>
                <c:ext xmlns:c16="http://schemas.microsoft.com/office/drawing/2014/chart" uri="{C3380CC4-5D6E-409C-BE32-E72D297353CC}">
                  <c16:uniqueId val="{00000004-6A07-4BA9-9F70-B8F865B4B3A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Raleway" pitchFamily="2" charset="0"/>
                    <a:ea typeface="+mn-ea"/>
                    <a:cs typeface="+mn-cs"/>
                  </a:defRPr>
                </a:pPr>
                <a:endParaRPr lang="en-US"/>
              </a:p>
            </c:txPr>
            <c:dLblPos val="bestFit"/>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3"/>
                <c:pt idx="0">
                  <c:v>Réserve (10%)</c:v>
                </c:pt>
                <c:pt idx="1">
                  <c:v>Montant à investir</c:v>
                </c:pt>
                <c:pt idx="2">
                  <c:v>Montants investis</c:v>
                </c:pt>
              </c:strCache>
            </c:strRef>
          </c:cat>
          <c:val>
            <c:numRef>
              <c:f>Feuil1!$B$2:$B$5</c:f>
              <c:numCache>
                <c:formatCode>_-* #,##0\ "€"_-;\-* #,##0\ "€"_-;_-* "-"??\ "€"_-;_-@_-</c:formatCode>
                <c:ptCount val="4"/>
                <c:pt idx="0">
                  <c:v>50760</c:v>
                </c:pt>
                <c:pt idx="1">
                  <c:v>175460</c:v>
                </c:pt>
                <c:pt idx="2">
                  <c:v>281380</c:v>
                </c:pt>
              </c:numCache>
            </c:numRef>
          </c:val>
          <c:extLst>
            <c:ext xmlns:c16="http://schemas.microsoft.com/office/drawing/2014/chart" uri="{C3380CC4-5D6E-409C-BE32-E72D297353CC}">
              <c16:uniqueId val="{00000000-6A07-4BA9-9F70-B8F865B4B3A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C4091FA-A612-4397-9CD6-F20AE999EE5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a:extLst>
              <a:ext uri="{FF2B5EF4-FFF2-40B4-BE49-F238E27FC236}">
                <a16:creationId xmlns:a16="http://schemas.microsoft.com/office/drawing/2014/main" id="{29B583A3-2FD1-4C11-9CB5-A5FFE1F538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E847B3-3A2A-477A-8490-E553CB831FE3}" type="datetimeFigureOut">
              <a:rPr lang="fr-BE" smtClean="0"/>
              <a:t>31/05/23</a:t>
            </a:fld>
            <a:endParaRPr lang="fr-BE"/>
          </a:p>
        </p:txBody>
      </p:sp>
      <p:sp>
        <p:nvSpPr>
          <p:cNvPr id="4" name="Espace réservé du pied de page 3">
            <a:extLst>
              <a:ext uri="{FF2B5EF4-FFF2-40B4-BE49-F238E27FC236}">
                <a16:creationId xmlns:a16="http://schemas.microsoft.com/office/drawing/2014/main" id="{B06D4381-834D-4DBD-B95B-766EBC50A2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a:extLst>
              <a:ext uri="{FF2B5EF4-FFF2-40B4-BE49-F238E27FC236}">
                <a16:creationId xmlns:a16="http://schemas.microsoft.com/office/drawing/2014/main" id="{282AACF6-3F9E-4BE7-BBA0-E996CDCD2C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B41DE9-E148-4950-894C-D3B598DAA0E9}" type="slidenum">
              <a:rPr lang="fr-BE" smtClean="0"/>
              <a:t>‹#›</a:t>
            </a:fld>
            <a:endParaRPr lang="fr-BE"/>
          </a:p>
        </p:txBody>
      </p:sp>
    </p:spTree>
    <p:extLst>
      <p:ext uri="{BB962C8B-B14F-4D97-AF65-F5344CB8AC3E}">
        <p14:creationId xmlns:p14="http://schemas.microsoft.com/office/powerpoint/2010/main" val="4260856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D0C575-99B9-4A17-B007-D6470972FEBE}" type="datetimeFigureOut">
              <a:rPr lang="fr-BE" smtClean="0"/>
              <a:t>31/05/23</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C7777A-F5FF-4204-8B75-B637A48CA3B8}" type="slidenum">
              <a:rPr lang="fr-BE" smtClean="0"/>
              <a:t>‹#›</a:t>
            </a:fld>
            <a:endParaRPr lang="fr-BE"/>
          </a:p>
        </p:txBody>
      </p:sp>
    </p:spTree>
    <p:extLst>
      <p:ext uri="{BB962C8B-B14F-4D97-AF65-F5344CB8AC3E}">
        <p14:creationId xmlns:p14="http://schemas.microsoft.com/office/powerpoint/2010/main" val="2232392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43C7777A-F5FF-4204-8B75-B637A48CA3B8}" type="slidenum">
              <a:rPr lang="fr-BE" smtClean="0"/>
              <a:t>5</a:t>
            </a:fld>
            <a:endParaRPr lang="fr-BE"/>
          </a:p>
        </p:txBody>
      </p:sp>
    </p:spTree>
    <p:extLst>
      <p:ext uri="{BB962C8B-B14F-4D97-AF65-F5344CB8AC3E}">
        <p14:creationId xmlns:p14="http://schemas.microsoft.com/office/powerpoint/2010/main" val="3505500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a:latin typeface="Raleway"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a:latin typeface="Raleway"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a:latin typeface="Raleway" pitchFamily="2"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3C7777A-F5FF-4204-8B75-B637A48CA3B8}" type="slidenum">
              <a:rPr lang="fr-BE" smtClean="0"/>
              <a:t>23</a:t>
            </a:fld>
            <a:endParaRPr lang="fr-BE"/>
          </a:p>
        </p:txBody>
      </p:sp>
    </p:spTree>
    <p:extLst>
      <p:ext uri="{BB962C8B-B14F-4D97-AF65-F5344CB8AC3E}">
        <p14:creationId xmlns:p14="http://schemas.microsoft.com/office/powerpoint/2010/main" val="3380249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2E1CC1F5-9B7D-45CE-B268-3B66830E414D}" type="slidenum">
              <a:rPr lang="fr-BE" smtClean="0"/>
              <a:t>6</a:t>
            </a:fld>
            <a:endParaRPr lang="fr-BE"/>
          </a:p>
        </p:txBody>
      </p:sp>
    </p:spTree>
    <p:extLst>
      <p:ext uri="{BB962C8B-B14F-4D97-AF65-F5344CB8AC3E}">
        <p14:creationId xmlns:p14="http://schemas.microsoft.com/office/powerpoint/2010/main" val="589766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C7777A-F5FF-4204-8B75-B637A48CA3B8}" type="slidenum">
              <a:rPr lang="fr-BE" smtClean="0"/>
              <a:t>7</a:t>
            </a:fld>
            <a:endParaRPr lang="fr-BE"/>
          </a:p>
        </p:txBody>
      </p:sp>
    </p:spTree>
    <p:extLst>
      <p:ext uri="{BB962C8B-B14F-4D97-AF65-F5344CB8AC3E}">
        <p14:creationId xmlns:p14="http://schemas.microsoft.com/office/powerpoint/2010/main" val="33035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sz="1800" b="1" dirty="0">
              <a:cs typeface="Calibri"/>
            </a:endParaRPr>
          </a:p>
        </p:txBody>
      </p:sp>
      <p:sp>
        <p:nvSpPr>
          <p:cNvPr id="4" name="Espace réservé du numéro de diapositive 3"/>
          <p:cNvSpPr>
            <a:spLocks noGrp="1"/>
          </p:cNvSpPr>
          <p:nvPr>
            <p:ph type="sldNum" sz="quarter" idx="5"/>
          </p:nvPr>
        </p:nvSpPr>
        <p:spPr/>
        <p:txBody>
          <a:bodyPr/>
          <a:lstStyle/>
          <a:p>
            <a:fld id="{43C7777A-F5FF-4204-8B75-B637A48CA3B8}" type="slidenum">
              <a:rPr lang="fr-BE" smtClean="0"/>
              <a:t>8</a:t>
            </a:fld>
            <a:endParaRPr lang="fr-BE"/>
          </a:p>
        </p:txBody>
      </p:sp>
    </p:spTree>
    <p:extLst>
      <p:ext uri="{BB962C8B-B14F-4D97-AF65-F5344CB8AC3E}">
        <p14:creationId xmlns:p14="http://schemas.microsoft.com/office/powerpoint/2010/main" val="3944457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cs typeface="Calibri"/>
            </a:endParaRPr>
          </a:p>
        </p:txBody>
      </p:sp>
      <p:sp>
        <p:nvSpPr>
          <p:cNvPr id="4" name="Espace réservé du numéro de diapositive 3"/>
          <p:cNvSpPr>
            <a:spLocks noGrp="1"/>
          </p:cNvSpPr>
          <p:nvPr>
            <p:ph type="sldNum" sz="quarter" idx="5"/>
          </p:nvPr>
        </p:nvSpPr>
        <p:spPr/>
        <p:txBody>
          <a:bodyPr/>
          <a:lstStyle/>
          <a:p>
            <a:fld id="{43C7777A-F5FF-4204-8B75-B637A48CA3B8}" type="slidenum">
              <a:rPr lang="fr-BE" smtClean="0"/>
              <a:t>9</a:t>
            </a:fld>
            <a:endParaRPr lang="fr-BE"/>
          </a:p>
        </p:txBody>
      </p:sp>
    </p:spTree>
    <p:extLst>
      <p:ext uri="{BB962C8B-B14F-4D97-AF65-F5344CB8AC3E}">
        <p14:creationId xmlns:p14="http://schemas.microsoft.com/office/powerpoint/2010/main" val="923352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cs typeface="Calibri"/>
            </a:endParaRPr>
          </a:p>
        </p:txBody>
      </p:sp>
      <p:sp>
        <p:nvSpPr>
          <p:cNvPr id="4" name="Espace réservé du numéro de diapositive 3"/>
          <p:cNvSpPr>
            <a:spLocks noGrp="1"/>
          </p:cNvSpPr>
          <p:nvPr>
            <p:ph type="sldNum" sz="quarter" idx="5"/>
          </p:nvPr>
        </p:nvSpPr>
        <p:spPr/>
        <p:txBody>
          <a:bodyPr/>
          <a:lstStyle/>
          <a:p>
            <a:fld id="{43C7777A-F5FF-4204-8B75-B637A48CA3B8}" type="slidenum">
              <a:rPr lang="fr-BE" smtClean="0"/>
              <a:t>13</a:t>
            </a:fld>
            <a:endParaRPr lang="fr-BE"/>
          </a:p>
        </p:txBody>
      </p:sp>
    </p:spTree>
    <p:extLst>
      <p:ext uri="{BB962C8B-B14F-4D97-AF65-F5344CB8AC3E}">
        <p14:creationId xmlns:p14="http://schemas.microsoft.com/office/powerpoint/2010/main" val="2558347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cs typeface="Calibri"/>
            </a:endParaRPr>
          </a:p>
        </p:txBody>
      </p:sp>
      <p:sp>
        <p:nvSpPr>
          <p:cNvPr id="4" name="Espace réservé du numéro de diapositive 3"/>
          <p:cNvSpPr>
            <a:spLocks noGrp="1"/>
          </p:cNvSpPr>
          <p:nvPr>
            <p:ph type="sldNum" sz="quarter" idx="5"/>
          </p:nvPr>
        </p:nvSpPr>
        <p:spPr/>
        <p:txBody>
          <a:bodyPr/>
          <a:lstStyle/>
          <a:p>
            <a:fld id="{43C7777A-F5FF-4204-8B75-B637A48CA3B8}" type="slidenum">
              <a:rPr lang="fr-BE" smtClean="0"/>
              <a:t>14</a:t>
            </a:fld>
            <a:endParaRPr lang="fr-BE"/>
          </a:p>
        </p:txBody>
      </p:sp>
    </p:spTree>
    <p:extLst>
      <p:ext uri="{BB962C8B-B14F-4D97-AF65-F5344CB8AC3E}">
        <p14:creationId xmlns:p14="http://schemas.microsoft.com/office/powerpoint/2010/main" val="3715020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cs typeface="Calibri"/>
            </a:endParaRPr>
          </a:p>
        </p:txBody>
      </p:sp>
      <p:sp>
        <p:nvSpPr>
          <p:cNvPr id="4" name="Espace réservé du numéro de diapositive 3"/>
          <p:cNvSpPr>
            <a:spLocks noGrp="1"/>
          </p:cNvSpPr>
          <p:nvPr>
            <p:ph type="sldNum" sz="quarter" idx="5"/>
          </p:nvPr>
        </p:nvSpPr>
        <p:spPr/>
        <p:txBody>
          <a:bodyPr/>
          <a:lstStyle/>
          <a:p>
            <a:fld id="{43C7777A-F5FF-4204-8B75-B637A48CA3B8}" type="slidenum">
              <a:rPr lang="fr-BE" smtClean="0"/>
              <a:t>17</a:t>
            </a:fld>
            <a:endParaRPr lang="fr-BE"/>
          </a:p>
        </p:txBody>
      </p:sp>
    </p:spTree>
    <p:extLst>
      <p:ext uri="{BB962C8B-B14F-4D97-AF65-F5344CB8AC3E}">
        <p14:creationId xmlns:p14="http://schemas.microsoft.com/office/powerpoint/2010/main" val="3180781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C7777A-F5FF-4204-8B75-B637A48CA3B8}" type="slidenum">
              <a:rPr lang="fr-BE" smtClean="0"/>
              <a:t>19</a:t>
            </a:fld>
            <a:endParaRPr lang="fr-BE"/>
          </a:p>
        </p:txBody>
      </p:sp>
    </p:spTree>
    <p:extLst>
      <p:ext uri="{BB962C8B-B14F-4D97-AF65-F5344CB8AC3E}">
        <p14:creationId xmlns:p14="http://schemas.microsoft.com/office/powerpoint/2010/main" val="599830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7D00B05-04B2-4CE7-A5C6-51763664BDC3}" type="datetimeFigureOut">
              <a:rPr lang="fr-BE" smtClean="0"/>
              <a:t>31/05/23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E7E3BF2-5CED-4855-8683-FFD4ACAE6350}" type="slidenum">
              <a:rPr lang="fr-BE" smtClean="0"/>
              <a:t>‹#›</a:t>
            </a:fld>
            <a:endParaRPr lang="fr-B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7707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dirty="0"/>
          </a:p>
        </p:txBody>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7D00B05-04B2-4CE7-A5C6-51763664BDC3}" type="datetimeFigureOut">
              <a:rPr lang="fr-BE" smtClean="0"/>
              <a:t>31/05/23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3E7E3BF2-5CED-4855-8683-FFD4ACAE6350}" type="slidenum">
              <a:rPr lang="fr-BE" smtClean="0"/>
              <a:t>‹#›</a:t>
            </a:fld>
            <a:endParaRPr lang="fr-BE"/>
          </a:p>
        </p:txBody>
      </p:sp>
    </p:spTree>
    <p:extLst>
      <p:ext uri="{BB962C8B-B14F-4D97-AF65-F5344CB8AC3E}">
        <p14:creationId xmlns:p14="http://schemas.microsoft.com/office/powerpoint/2010/main" val="167252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7D00B05-04B2-4CE7-A5C6-51763664BDC3}" type="datetimeFigureOut">
              <a:rPr lang="fr-BE" smtClean="0"/>
              <a:t>31/05/23</a:t>
            </a:fld>
            <a:endParaRPr lang="fr-B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BE"/>
          </a:p>
        </p:txBody>
      </p:sp>
      <p:sp>
        <p:nvSpPr>
          <p:cNvPr id="9" name="Slide Number Placeholder 8"/>
          <p:cNvSpPr>
            <a:spLocks noGrp="1"/>
          </p:cNvSpPr>
          <p:nvPr>
            <p:ph type="sldNum" sz="quarter" idx="12"/>
          </p:nvPr>
        </p:nvSpPr>
        <p:spPr/>
        <p:txBody>
          <a:bodyPr/>
          <a:lstStyle/>
          <a:p>
            <a:fld id="{3E7E3BF2-5CED-4855-8683-FFD4ACAE6350}" type="slidenum">
              <a:rPr lang="fr-BE" smtClean="0"/>
              <a:t>‹#›</a:t>
            </a:fld>
            <a:endParaRPr lang="fr-BE"/>
          </a:p>
        </p:txBody>
      </p:sp>
    </p:spTree>
    <p:extLst>
      <p:ext uri="{BB962C8B-B14F-4D97-AF65-F5344CB8AC3E}">
        <p14:creationId xmlns:p14="http://schemas.microsoft.com/office/powerpoint/2010/main" val="3138784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lstStyle>
            <a:lvl1pPr marL="0">
              <a:defRPr/>
            </a:lvl1pPr>
          </a:lstStyle>
          <a:p>
            <a:r>
              <a:rPr lang="fr-FR" dirty="0"/>
              <a:t>Modifiez le style du titre</a:t>
            </a:r>
            <a:endParaRPr lang="en-US" dirty="0"/>
          </a:p>
        </p:txBody>
      </p:sp>
      <p:sp>
        <p:nvSpPr>
          <p:cNvPr id="3" name="Content Placeholder 2"/>
          <p:cNvSpPr>
            <a:spLocks noGrp="1"/>
          </p:cNvSpPr>
          <p:nvPr>
            <p:ph idx="1"/>
          </p:nvPr>
        </p:nvSpPr>
        <p:spPr>
          <a:xfrm>
            <a:off x="1097280" y="1845734"/>
            <a:ext cx="10058400" cy="4023360"/>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97D00B05-04B2-4CE7-A5C6-51763664BDC3}" type="datetimeFigureOut">
              <a:rPr lang="fr-BE" smtClean="0"/>
              <a:t>31/05/23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E7E3BF2-5CED-4855-8683-FFD4ACAE6350}" type="slidenum">
              <a:rPr lang="fr-BE" smtClean="0"/>
              <a:t>‹#›</a:t>
            </a:fld>
            <a:endParaRPr lang="fr-BE"/>
          </a:p>
        </p:txBody>
      </p:sp>
    </p:spTree>
    <p:extLst>
      <p:ext uri="{BB962C8B-B14F-4D97-AF65-F5344CB8AC3E}">
        <p14:creationId xmlns:p14="http://schemas.microsoft.com/office/powerpoint/2010/main" val="3425323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417910"/>
          </a:xfrm>
        </p:spPr>
        <p:txBody>
          <a:bodyPr/>
          <a:lstStyle>
            <a:lvl1pPr marL="0">
              <a:defRPr/>
            </a:lvl1pPr>
          </a:lstStyle>
          <a:p>
            <a:r>
              <a:rPr lang="fr-FR" dirty="0"/>
              <a:t>Modifiez le style du titre</a:t>
            </a:r>
            <a:endParaRPr lang="en-US" dirty="0"/>
          </a:p>
        </p:txBody>
      </p:sp>
      <p:sp>
        <p:nvSpPr>
          <p:cNvPr id="3" name="Content Placeholder 2"/>
          <p:cNvSpPr>
            <a:spLocks noGrp="1"/>
          </p:cNvSpPr>
          <p:nvPr>
            <p:ph idx="1"/>
          </p:nvPr>
        </p:nvSpPr>
        <p:spPr>
          <a:xfrm>
            <a:off x="1097280" y="1845734"/>
            <a:ext cx="10058400" cy="4023360"/>
          </a:xfrm>
        </p:spPr>
        <p:txBody>
          <a:bodyPr/>
          <a:lstStyle/>
          <a:p>
            <a:pPr lvl="0"/>
            <a:r>
              <a:rPr lang="fr-FR"/>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97D00B05-04B2-4CE7-A5C6-51763664BDC3}" type="datetimeFigureOut">
              <a:rPr lang="fr-BE" smtClean="0"/>
              <a:t>31/05/23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E7E3BF2-5CED-4855-8683-FFD4ACAE6350}" type="slidenum">
              <a:rPr lang="fr-BE" smtClean="0"/>
              <a:t>‹#›</a:t>
            </a:fld>
            <a:endParaRPr lang="fr-BE"/>
          </a:p>
        </p:txBody>
      </p:sp>
    </p:spTree>
    <p:extLst>
      <p:ext uri="{BB962C8B-B14F-4D97-AF65-F5344CB8AC3E}">
        <p14:creationId xmlns:p14="http://schemas.microsoft.com/office/powerpoint/2010/main" val="2249859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7D00B05-04B2-4CE7-A5C6-51763664BDC3}" type="datetimeFigureOut">
              <a:rPr lang="fr-BE" smtClean="0"/>
              <a:t>31/05/23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E7E3BF2-5CED-4855-8683-FFD4ACAE6350}" type="slidenum">
              <a:rPr lang="fr-BE" smtClean="0"/>
              <a:t>‹#›</a:t>
            </a:fld>
            <a:endParaRPr lang="fr-B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0193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7D00B05-04B2-4CE7-A5C6-51763664BDC3}" type="datetimeFigureOut">
              <a:rPr lang="fr-BE" smtClean="0"/>
              <a:t>31/05/23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3E7E3BF2-5CED-4855-8683-FFD4ACAE6350}" type="slidenum">
              <a:rPr lang="fr-BE" smtClean="0"/>
              <a:t>‹#›</a:t>
            </a:fld>
            <a:endParaRPr lang="fr-BE"/>
          </a:p>
        </p:txBody>
      </p:sp>
    </p:spTree>
    <p:extLst>
      <p:ext uri="{BB962C8B-B14F-4D97-AF65-F5344CB8AC3E}">
        <p14:creationId xmlns:p14="http://schemas.microsoft.com/office/powerpoint/2010/main" val="1307402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7D00B05-04B2-4CE7-A5C6-51763664BDC3}" type="datetimeFigureOut">
              <a:rPr lang="fr-BE" smtClean="0"/>
              <a:t>31/05/23</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3E7E3BF2-5CED-4855-8683-FFD4ACAE6350}" type="slidenum">
              <a:rPr lang="fr-BE" smtClean="0"/>
              <a:t>‹#›</a:t>
            </a:fld>
            <a:endParaRPr lang="fr-BE"/>
          </a:p>
        </p:txBody>
      </p:sp>
    </p:spTree>
    <p:extLst>
      <p:ext uri="{BB962C8B-B14F-4D97-AF65-F5344CB8AC3E}">
        <p14:creationId xmlns:p14="http://schemas.microsoft.com/office/powerpoint/2010/main" val="2542380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125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V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DA1D82-C862-49A5-98D1-01166580D838}"/>
              </a:ext>
            </a:extLst>
          </p:cNvPr>
          <p:cNvSpPr/>
          <p:nvPr userDrawn="1"/>
        </p:nvSpPr>
        <p:spPr>
          <a:xfrm>
            <a:off x="0" y="6400801"/>
            <a:ext cx="12191999" cy="457200"/>
          </a:xfrm>
          <a:prstGeom prst="rect">
            <a:avLst/>
          </a:prstGeom>
          <a:solidFill>
            <a:srgbClr val="497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Rectangle 5">
            <a:extLst>
              <a:ext uri="{FF2B5EF4-FFF2-40B4-BE49-F238E27FC236}">
                <a16:creationId xmlns:a16="http://schemas.microsoft.com/office/drawing/2014/main" id="{E02E1F58-4C93-44D0-BFBA-FB65097420C3}"/>
              </a:ext>
            </a:extLst>
          </p:cNvPr>
          <p:cNvSpPr/>
          <p:nvPr userDrawn="1"/>
        </p:nvSpPr>
        <p:spPr>
          <a:xfrm flipV="1">
            <a:off x="0" y="6333067"/>
            <a:ext cx="12191999" cy="67734"/>
          </a:xfrm>
          <a:prstGeom prst="rect">
            <a:avLst/>
          </a:prstGeom>
          <a:solidFill>
            <a:srgbClr val="F2C1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202313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00601" y="359127"/>
            <a:ext cx="6492240" cy="821492"/>
          </a:xfrm>
        </p:spPr>
        <p:txBody>
          <a:bodyPr anchor="b">
            <a:normAutofit/>
          </a:bodyPr>
          <a:lstStyle>
            <a:lvl1pPr>
              <a:defRPr sz="3600" b="0">
                <a:solidFill>
                  <a:schemeClr val="tx1"/>
                </a:solidFill>
              </a:defRPr>
            </a:lvl1pPr>
          </a:lstStyle>
          <a:p>
            <a:r>
              <a:rPr lang="fr-FR" dirty="0"/>
              <a:t>Modifiez le style du titre</a:t>
            </a:r>
            <a:endParaRPr lang="en-US" dirty="0"/>
          </a:p>
        </p:txBody>
      </p:sp>
      <p:sp>
        <p:nvSpPr>
          <p:cNvPr id="3" name="Content Placeholder 2"/>
          <p:cNvSpPr>
            <a:spLocks noGrp="1"/>
          </p:cNvSpPr>
          <p:nvPr>
            <p:ph idx="1"/>
          </p:nvPr>
        </p:nvSpPr>
        <p:spPr>
          <a:xfrm>
            <a:off x="4800600" y="1400543"/>
            <a:ext cx="6492240" cy="458877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0" y="359126"/>
            <a:ext cx="3200400" cy="5946078"/>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7D00B05-04B2-4CE7-A5C6-51763664BDC3}" type="datetimeFigureOut">
              <a:rPr lang="fr-BE" smtClean="0"/>
              <a:t>31/05/23</a:t>
            </a:fld>
            <a:endParaRPr lang="fr-BE"/>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r-B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E7E3BF2-5CED-4855-8683-FFD4ACAE6350}" type="slidenum">
              <a:rPr lang="fr-BE" smtClean="0"/>
              <a:t>‹#›</a:t>
            </a:fld>
            <a:endParaRPr lang="fr-BE"/>
          </a:p>
        </p:txBody>
      </p:sp>
      <p:cxnSp>
        <p:nvCxnSpPr>
          <p:cNvPr id="11" name="Connecteur droit 10">
            <a:extLst>
              <a:ext uri="{FF2B5EF4-FFF2-40B4-BE49-F238E27FC236}">
                <a16:creationId xmlns:a16="http://schemas.microsoft.com/office/drawing/2014/main" id="{7518C4CA-6E8E-4240-B3C2-BC3011330F8C}"/>
              </a:ext>
            </a:extLst>
          </p:cNvPr>
          <p:cNvCxnSpPr/>
          <p:nvPr userDrawn="1"/>
        </p:nvCxnSpPr>
        <p:spPr>
          <a:xfrm>
            <a:off x="4800600" y="1215343"/>
            <a:ext cx="649224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92022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dirty="0"/>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7D00B05-04B2-4CE7-A5C6-51763664BDC3}" type="datetimeFigureOut">
              <a:rPr lang="fr-BE" smtClean="0"/>
              <a:t>31/05/23</a:t>
            </a:fld>
            <a:endParaRPr lang="fr-BE"/>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BE"/>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E7E3BF2-5CED-4855-8683-FFD4ACAE6350}" type="slidenum">
              <a:rPr lang="fr-BE" smtClean="0"/>
              <a:t>‹#›</a:t>
            </a:fld>
            <a:endParaRPr lang="fr-BE"/>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1625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73" r:id="rId8"/>
    <p:sldLayoutId id="2147483668" r:id="rId9"/>
    <p:sldLayoutId id="2147483669" r:id="rId10"/>
    <p:sldLayoutId id="214748367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Roboto Condensed Light" panose="02000000000000000000" pitchFamily="2" charset="0"/>
          <a:ea typeface="Roboto Condensed Light" panose="02000000000000000000" pitchFamily="2" charset="0"/>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image" Target="../media/image7.png"/><Relationship Id="rId11" Type="http://schemas.openxmlformats.org/officeDocument/2006/relationships/image" Target="../media/image12.jp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jpg"/><Relationship Id="rId26" Type="http://schemas.openxmlformats.org/officeDocument/2006/relationships/image" Target="../media/image10.jpg"/><Relationship Id="rId3" Type="http://schemas.openxmlformats.org/officeDocument/2006/relationships/image" Target="../media/image15.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5" Type="http://schemas.openxmlformats.org/officeDocument/2006/relationships/image" Target="../media/image7.png"/><Relationship Id="rId2" Type="http://schemas.openxmlformats.org/officeDocument/2006/relationships/notesSlide" Target="../notesSlides/notesSlide2.xml"/><Relationship Id="rId16" Type="http://schemas.openxmlformats.org/officeDocument/2006/relationships/image" Target="../media/image28.jpg"/><Relationship Id="rId20" Type="http://schemas.openxmlformats.org/officeDocument/2006/relationships/image" Target="../media/image32.jpg"/><Relationship Id="rId1" Type="http://schemas.openxmlformats.org/officeDocument/2006/relationships/slideLayout" Target="../slideLayouts/slideLayout11.xml"/><Relationship Id="rId6" Type="http://schemas.openxmlformats.org/officeDocument/2006/relationships/image" Target="../media/image18.png"/><Relationship Id="rId11" Type="http://schemas.openxmlformats.org/officeDocument/2006/relationships/image" Target="../media/image23.png"/><Relationship Id="rId24" Type="http://schemas.openxmlformats.org/officeDocument/2006/relationships/image" Target="../media/image8.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4.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5.png"/><Relationship Id="rId27"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13" Type="http://schemas.openxmlformats.org/officeDocument/2006/relationships/image" Target="../media/image46.png"/><Relationship Id="rId18" Type="http://schemas.openxmlformats.org/officeDocument/2006/relationships/image" Target="../media/image51.png"/><Relationship Id="rId26" Type="http://schemas.openxmlformats.org/officeDocument/2006/relationships/image" Target="../media/image22.png"/><Relationship Id="rId39" Type="http://schemas.openxmlformats.org/officeDocument/2006/relationships/image" Target="../media/image5.png"/><Relationship Id="rId21" Type="http://schemas.openxmlformats.org/officeDocument/2006/relationships/image" Target="../media/image21.png"/><Relationship Id="rId34" Type="http://schemas.openxmlformats.org/officeDocument/2006/relationships/image" Target="../media/image28.jpg"/><Relationship Id="rId42" Type="http://schemas.openxmlformats.org/officeDocument/2006/relationships/image" Target="../media/image8.png"/><Relationship Id="rId7" Type="http://schemas.openxmlformats.org/officeDocument/2006/relationships/image" Target="../media/image40.png"/><Relationship Id="rId2" Type="http://schemas.openxmlformats.org/officeDocument/2006/relationships/notesSlide" Target="../notesSlides/notesSlide4.xml"/><Relationship Id="rId16" Type="http://schemas.openxmlformats.org/officeDocument/2006/relationships/image" Target="../media/image49.png"/><Relationship Id="rId20" Type="http://schemas.openxmlformats.org/officeDocument/2006/relationships/image" Target="../media/image17.png"/><Relationship Id="rId29" Type="http://schemas.openxmlformats.org/officeDocument/2006/relationships/image" Target="../media/image19.png"/><Relationship Id="rId41"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39.png"/><Relationship Id="rId11" Type="http://schemas.openxmlformats.org/officeDocument/2006/relationships/image" Target="../media/image44.png"/><Relationship Id="rId24" Type="http://schemas.openxmlformats.org/officeDocument/2006/relationships/image" Target="../media/image15.png"/><Relationship Id="rId32" Type="http://schemas.openxmlformats.org/officeDocument/2006/relationships/image" Target="../media/image55.png"/><Relationship Id="rId37" Type="http://schemas.openxmlformats.org/officeDocument/2006/relationships/image" Target="../media/image32.jpg"/><Relationship Id="rId40" Type="http://schemas.openxmlformats.org/officeDocument/2006/relationships/image" Target="../media/image56.png"/><Relationship Id="rId5" Type="http://schemas.openxmlformats.org/officeDocument/2006/relationships/image" Target="../media/image38.png"/><Relationship Id="rId15" Type="http://schemas.openxmlformats.org/officeDocument/2006/relationships/image" Target="../media/image48.png"/><Relationship Id="rId23" Type="http://schemas.openxmlformats.org/officeDocument/2006/relationships/image" Target="../media/image54.png"/><Relationship Id="rId28" Type="http://schemas.openxmlformats.org/officeDocument/2006/relationships/image" Target="../media/image24.png"/><Relationship Id="rId36" Type="http://schemas.openxmlformats.org/officeDocument/2006/relationships/image" Target="../media/image30.jpg"/><Relationship Id="rId10" Type="http://schemas.openxmlformats.org/officeDocument/2006/relationships/image" Target="../media/image43.png"/><Relationship Id="rId19" Type="http://schemas.openxmlformats.org/officeDocument/2006/relationships/image" Target="../media/image52.png"/><Relationship Id="rId31" Type="http://schemas.openxmlformats.org/officeDocument/2006/relationships/image" Target="../media/image25.png"/><Relationship Id="rId44" Type="http://schemas.openxmlformats.org/officeDocument/2006/relationships/image" Target="../media/image9.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 Id="rId22" Type="http://schemas.openxmlformats.org/officeDocument/2006/relationships/image" Target="../media/image53.png"/><Relationship Id="rId27" Type="http://schemas.openxmlformats.org/officeDocument/2006/relationships/image" Target="../media/image23.png"/><Relationship Id="rId30" Type="http://schemas.openxmlformats.org/officeDocument/2006/relationships/image" Target="../media/image26.png"/><Relationship Id="rId35" Type="http://schemas.openxmlformats.org/officeDocument/2006/relationships/image" Target="../media/image31.png"/><Relationship Id="rId43" Type="http://schemas.openxmlformats.org/officeDocument/2006/relationships/image" Target="../media/image10.jpg"/><Relationship Id="rId8" Type="http://schemas.openxmlformats.org/officeDocument/2006/relationships/image" Target="../media/image41.png"/><Relationship Id="rId3" Type="http://schemas.openxmlformats.org/officeDocument/2006/relationships/image" Target="../media/image36.png"/><Relationship Id="rId12" Type="http://schemas.openxmlformats.org/officeDocument/2006/relationships/image" Target="../media/image45.png"/><Relationship Id="rId17" Type="http://schemas.openxmlformats.org/officeDocument/2006/relationships/image" Target="../media/image50.png"/><Relationship Id="rId25" Type="http://schemas.openxmlformats.org/officeDocument/2006/relationships/image" Target="../media/image20.png"/><Relationship Id="rId33" Type="http://schemas.openxmlformats.org/officeDocument/2006/relationships/image" Target="../media/image27.png"/><Relationship Id="rId38" Type="http://schemas.openxmlformats.org/officeDocument/2006/relationships/image" Target="../media/image3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bâtiment, intérieur, vivant, table&#10;&#10;Description générée automatiquement">
            <a:extLst>
              <a:ext uri="{FF2B5EF4-FFF2-40B4-BE49-F238E27FC236}">
                <a16:creationId xmlns:a16="http://schemas.microsoft.com/office/drawing/2014/main" id="{A8E16A00-F291-4345-94F6-F91CEFD9B456}"/>
              </a:ext>
            </a:extLst>
          </p:cNvPr>
          <p:cNvPicPr>
            <a:picLocks noChangeAspect="1"/>
          </p:cNvPicPr>
          <p:nvPr/>
        </p:nvPicPr>
        <p:blipFill rotWithShape="1">
          <a:blip r:embed="rId2">
            <a:extLst>
              <a:ext uri="{28A0092B-C50C-407E-A947-70E740481C1C}">
                <a14:useLocalDpi xmlns:a14="http://schemas.microsoft.com/office/drawing/2010/main" val="0"/>
              </a:ext>
            </a:extLst>
          </a:blip>
          <a:srcRect t="27479"/>
          <a:stretch/>
        </p:blipFill>
        <p:spPr>
          <a:xfrm>
            <a:off x="0" y="0"/>
            <a:ext cx="12192000" cy="4934497"/>
          </a:xfrm>
          <a:prstGeom prst="rect">
            <a:avLst/>
          </a:prstGeom>
        </p:spPr>
      </p:pic>
      <p:sp>
        <p:nvSpPr>
          <p:cNvPr id="4" name="Titre 3">
            <a:extLst>
              <a:ext uri="{FF2B5EF4-FFF2-40B4-BE49-F238E27FC236}">
                <a16:creationId xmlns:a16="http://schemas.microsoft.com/office/drawing/2014/main" id="{F0B7886C-A333-4886-83C6-F3807D916D8F}"/>
              </a:ext>
            </a:extLst>
          </p:cNvPr>
          <p:cNvSpPr>
            <a:spLocks noGrp="1"/>
          </p:cNvSpPr>
          <p:nvPr>
            <p:ph type="title"/>
          </p:nvPr>
        </p:nvSpPr>
        <p:spPr>
          <a:xfrm>
            <a:off x="1097280" y="5074920"/>
            <a:ext cx="10113264" cy="822960"/>
          </a:xfrm>
        </p:spPr>
        <p:txBody>
          <a:bodyPr/>
          <a:lstStyle/>
          <a:p>
            <a:pPr algn="ctr"/>
            <a:r>
              <a:rPr lang="fr-BE" sz="4500" dirty="0">
                <a:effectLst>
                  <a:outerShdw blurRad="50800" dist="38100" dir="2700000" algn="tl" rotWithShape="0">
                    <a:prstClr val="black">
                      <a:alpha val="40000"/>
                    </a:prstClr>
                  </a:outerShdw>
                </a:effectLst>
                <a:latin typeface="Raleway" pitchFamily="2" charset="0"/>
                <a:ea typeface="Roboto Condensed" panose="02000000000000000000" pitchFamily="2" charset="0"/>
              </a:rPr>
              <a:t>Assemblée générale 2023</a:t>
            </a:r>
          </a:p>
        </p:txBody>
      </p:sp>
      <p:sp>
        <p:nvSpPr>
          <p:cNvPr id="6" name="Espace réservé du texte 5">
            <a:extLst>
              <a:ext uri="{FF2B5EF4-FFF2-40B4-BE49-F238E27FC236}">
                <a16:creationId xmlns:a16="http://schemas.microsoft.com/office/drawing/2014/main" id="{845955B2-1CF6-475F-919D-B5364EB04458}"/>
              </a:ext>
            </a:extLst>
          </p:cNvPr>
          <p:cNvSpPr>
            <a:spLocks noGrp="1"/>
          </p:cNvSpPr>
          <p:nvPr>
            <p:ph type="body" sz="half" idx="2"/>
          </p:nvPr>
        </p:nvSpPr>
        <p:spPr>
          <a:xfrm>
            <a:off x="1097280" y="6020146"/>
            <a:ext cx="10113264" cy="594360"/>
          </a:xfrm>
        </p:spPr>
        <p:txBody>
          <a:bodyPr>
            <a:noAutofit/>
          </a:bodyPr>
          <a:lstStyle/>
          <a:p>
            <a:pPr algn="ctr"/>
            <a:r>
              <a:rPr lang="fr-BE" sz="3000" dirty="0">
                <a:effectLst>
                  <a:outerShdw blurRad="50800" dist="38100" dir="2700000" algn="tl" rotWithShape="0">
                    <a:prstClr val="black">
                      <a:alpha val="40000"/>
                    </a:prstClr>
                  </a:outerShdw>
                </a:effectLst>
                <a:latin typeface="Raleway" pitchFamily="2" charset="0"/>
              </a:rPr>
              <a:t>Lundi 15 mai 2023</a:t>
            </a:r>
          </a:p>
        </p:txBody>
      </p:sp>
      <p:sp>
        <p:nvSpPr>
          <p:cNvPr id="9" name="Titre 3">
            <a:extLst>
              <a:ext uri="{FF2B5EF4-FFF2-40B4-BE49-F238E27FC236}">
                <a16:creationId xmlns:a16="http://schemas.microsoft.com/office/drawing/2014/main" id="{8EF6895D-5029-412A-B6AA-0010F48E8376}"/>
              </a:ext>
            </a:extLst>
          </p:cNvPr>
          <p:cNvSpPr txBox="1">
            <a:spLocks/>
          </p:cNvSpPr>
          <p:nvPr/>
        </p:nvSpPr>
        <p:spPr>
          <a:xfrm>
            <a:off x="1039368" y="1139849"/>
            <a:ext cx="10113264" cy="822960"/>
          </a:xfrm>
          <a:prstGeom prst="rect">
            <a:avLst/>
          </a:prstGeom>
        </p:spPr>
        <p:txBody>
          <a:bodyPr vert="horz" lIns="91440" tIns="0" rIns="91440" bIns="0" rtlCol="0" anchor="b">
            <a:no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gn="ctr"/>
            <a:r>
              <a:rPr lang="fr-BE" sz="8000" dirty="0">
                <a:effectLst>
                  <a:outerShdw blurRad="50800" dist="38100" dir="2700000" algn="tl" rotWithShape="0">
                    <a:prstClr val="black">
                      <a:alpha val="40000"/>
                    </a:prstClr>
                  </a:outerShdw>
                </a:effectLst>
                <a:latin typeface="Raleway" pitchFamily="2" charset="0"/>
                <a:ea typeface="Roboto Condensed" panose="02000000000000000000" pitchFamily="2" charset="0"/>
              </a:rPr>
              <a:t>BIENVENUE !</a:t>
            </a:r>
          </a:p>
        </p:txBody>
      </p:sp>
    </p:spTree>
    <p:extLst>
      <p:ext uri="{BB962C8B-B14F-4D97-AF65-F5344CB8AC3E}">
        <p14:creationId xmlns:p14="http://schemas.microsoft.com/office/powerpoint/2010/main" val="302778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D9B9D7-52C8-486D-9CB2-557B7D48ADA7}"/>
              </a:ext>
            </a:extLst>
          </p:cNvPr>
          <p:cNvSpPr>
            <a:spLocks noGrp="1"/>
          </p:cNvSpPr>
          <p:nvPr>
            <p:ph type="title"/>
          </p:nvPr>
        </p:nvSpPr>
        <p:spPr/>
        <p:txBody>
          <a:bodyPr/>
          <a:lstStyle/>
          <a:p>
            <a:r>
              <a:rPr lang="fr-BE" dirty="0">
                <a:latin typeface="Raleway" pitchFamily="2" charset="0"/>
              </a:rPr>
              <a:t>Objectifs pour 2023</a:t>
            </a:r>
          </a:p>
        </p:txBody>
      </p:sp>
      <p:sp>
        <p:nvSpPr>
          <p:cNvPr id="4" name="Espace réservé du contenu 2">
            <a:extLst>
              <a:ext uri="{FF2B5EF4-FFF2-40B4-BE49-F238E27FC236}">
                <a16:creationId xmlns:a16="http://schemas.microsoft.com/office/drawing/2014/main" id="{FCFD6A1B-A001-4621-BCE0-95EA87420ECB}"/>
              </a:ext>
            </a:extLst>
          </p:cNvPr>
          <p:cNvSpPr txBox="1">
            <a:spLocks/>
          </p:cNvSpPr>
          <p:nvPr/>
        </p:nvSpPr>
        <p:spPr>
          <a:xfrm>
            <a:off x="1134719" y="2057549"/>
            <a:ext cx="2423069" cy="995676"/>
          </a:xfrm>
          <a:prstGeom prst="rect">
            <a:avLst/>
          </a:prstGeom>
        </p:spPr>
        <p:txBody>
          <a:bodyPr vert="horz" lIns="0" tIns="45720" rIns="0" bIns="45720" rtlCol="0" anchor="ctr" anchorCtr="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fr-BE" sz="8000" b="1" dirty="0">
                <a:solidFill>
                  <a:srgbClr val="F2C170"/>
                </a:solidFill>
                <a:latin typeface="Raleway" pitchFamily="2" charset="0"/>
                <a:ea typeface="Roboto Condensed" panose="02000000000000000000" pitchFamily="2" charset="0"/>
              </a:rPr>
              <a:t>283</a:t>
            </a:r>
          </a:p>
        </p:txBody>
      </p:sp>
      <p:sp>
        <p:nvSpPr>
          <p:cNvPr id="5" name="Espace réservé du contenu 2">
            <a:extLst>
              <a:ext uri="{FF2B5EF4-FFF2-40B4-BE49-F238E27FC236}">
                <a16:creationId xmlns:a16="http://schemas.microsoft.com/office/drawing/2014/main" id="{049D7963-54A6-4370-BA2B-B075CAFAE48D}"/>
              </a:ext>
            </a:extLst>
          </p:cNvPr>
          <p:cNvSpPr txBox="1">
            <a:spLocks/>
          </p:cNvSpPr>
          <p:nvPr/>
        </p:nvSpPr>
        <p:spPr>
          <a:xfrm>
            <a:off x="1097280" y="2892230"/>
            <a:ext cx="2497945" cy="1317666"/>
          </a:xfrm>
          <a:prstGeom prst="rect">
            <a:avLst/>
          </a:prstGeom>
        </p:spPr>
        <p:txBody>
          <a:bodyPr vert="horz" lIns="0" tIns="45720" rIns="0" bIns="45720" rtlCol="0" anchor="ctr" anchorCtr="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fr-BE" sz="2800" dirty="0">
                <a:latin typeface="Raleway" pitchFamily="2" charset="0"/>
              </a:rPr>
              <a:t>coopérateurs-investisseurs</a:t>
            </a:r>
          </a:p>
        </p:txBody>
      </p:sp>
      <p:sp>
        <p:nvSpPr>
          <p:cNvPr id="6" name="Espace réservé du contenu 2">
            <a:extLst>
              <a:ext uri="{FF2B5EF4-FFF2-40B4-BE49-F238E27FC236}">
                <a16:creationId xmlns:a16="http://schemas.microsoft.com/office/drawing/2014/main" id="{A687149F-7DD7-4CE2-9B80-F7601BA9DBCF}"/>
              </a:ext>
            </a:extLst>
          </p:cNvPr>
          <p:cNvSpPr txBox="1">
            <a:spLocks/>
          </p:cNvSpPr>
          <p:nvPr/>
        </p:nvSpPr>
        <p:spPr>
          <a:xfrm>
            <a:off x="4198283" y="2057549"/>
            <a:ext cx="4127010" cy="995676"/>
          </a:xfrm>
          <a:prstGeom prst="rect">
            <a:avLst/>
          </a:prstGeom>
        </p:spPr>
        <p:txBody>
          <a:bodyPr vert="horz" lIns="0" tIns="45720" rIns="0" bIns="45720" rtlCol="0" anchor="ctr" anchorCtr="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fr-BE" sz="8000" b="1" dirty="0">
                <a:solidFill>
                  <a:srgbClr val="C26551"/>
                </a:solidFill>
                <a:latin typeface="Raleway" pitchFamily="2" charset="0"/>
                <a:ea typeface="Roboto Condensed" panose="02000000000000000000" pitchFamily="2" charset="0"/>
              </a:rPr>
              <a:t>557.600</a:t>
            </a:r>
          </a:p>
        </p:txBody>
      </p:sp>
      <p:sp>
        <p:nvSpPr>
          <p:cNvPr id="7" name="Espace réservé du contenu 2">
            <a:extLst>
              <a:ext uri="{FF2B5EF4-FFF2-40B4-BE49-F238E27FC236}">
                <a16:creationId xmlns:a16="http://schemas.microsoft.com/office/drawing/2014/main" id="{94948095-DA74-4045-B9BA-5E7B42189778}"/>
              </a:ext>
            </a:extLst>
          </p:cNvPr>
          <p:cNvSpPr txBox="1">
            <a:spLocks/>
          </p:cNvSpPr>
          <p:nvPr/>
        </p:nvSpPr>
        <p:spPr>
          <a:xfrm>
            <a:off x="4527372" y="3053225"/>
            <a:ext cx="3273091" cy="995676"/>
          </a:xfrm>
          <a:prstGeom prst="rect">
            <a:avLst/>
          </a:prstGeom>
        </p:spPr>
        <p:txBody>
          <a:bodyPr vert="horz" lIns="0" tIns="45720" rIns="0" bIns="45720" rtlCol="0" anchor="ctr" anchorCtr="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fr-BE" sz="2800" dirty="0">
                <a:latin typeface="Raleway" pitchFamily="2" charset="0"/>
              </a:rPr>
              <a:t>€ de capacité d’investissement</a:t>
            </a:r>
          </a:p>
        </p:txBody>
      </p:sp>
      <p:sp>
        <p:nvSpPr>
          <p:cNvPr id="8" name="Espace réservé du contenu 2">
            <a:extLst>
              <a:ext uri="{FF2B5EF4-FFF2-40B4-BE49-F238E27FC236}">
                <a16:creationId xmlns:a16="http://schemas.microsoft.com/office/drawing/2014/main" id="{C4D87740-CC9C-431D-B9E9-33B325596E1A}"/>
              </a:ext>
            </a:extLst>
          </p:cNvPr>
          <p:cNvSpPr txBox="1">
            <a:spLocks/>
          </p:cNvSpPr>
          <p:nvPr/>
        </p:nvSpPr>
        <p:spPr>
          <a:xfrm>
            <a:off x="8586368" y="2057549"/>
            <a:ext cx="2423069" cy="995676"/>
          </a:xfrm>
          <a:prstGeom prst="rect">
            <a:avLst/>
          </a:prstGeom>
        </p:spPr>
        <p:txBody>
          <a:bodyPr vert="horz" lIns="0" tIns="45720" rIns="0" bIns="45720" rtlCol="0" anchor="ctr" anchorCtr="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fr-BE" sz="8000" b="1" dirty="0">
                <a:solidFill>
                  <a:srgbClr val="497565"/>
                </a:solidFill>
                <a:latin typeface="Raleway" pitchFamily="2" charset="0"/>
                <a:ea typeface="Roboto Condensed" panose="02000000000000000000" pitchFamily="2" charset="0"/>
              </a:rPr>
              <a:t>31</a:t>
            </a:r>
          </a:p>
        </p:txBody>
      </p:sp>
      <p:sp>
        <p:nvSpPr>
          <p:cNvPr id="9" name="Espace réservé du contenu 2">
            <a:extLst>
              <a:ext uri="{FF2B5EF4-FFF2-40B4-BE49-F238E27FC236}">
                <a16:creationId xmlns:a16="http://schemas.microsoft.com/office/drawing/2014/main" id="{08E13003-0749-44E2-8502-AD046E819346}"/>
              </a:ext>
            </a:extLst>
          </p:cNvPr>
          <p:cNvSpPr txBox="1">
            <a:spLocks/>
          </p:cNvSpPr>
          <p:nvPr/>
        </p:nvSpPr>
        <p:spPr>
          <a:xfrm>
            <a:off x="8708282" y="3092087"/>
            <a:ext cx="2423068" cy="995676"/>
          </a:xfrm>
          <a:prstGeom prst="rect">
            <a:avLst/>
          </a:prstGeom>
        </p:spPr>
        <p:txBody>
          <a:bodyPr vert="horz" lIns="0" tIns="45720" rIns="0" bIns="45720" rtlCol="0" anchor="t" anchorCtr="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fr-BE" sz="2800" dirty="0">
                <a:latin typeface="Raleway" pitchFamily="2" charset="0"/>
              </a:rPr>
              <a:t>entreprises sociales financés</a:t>
            </a:r>
          </a:p>
        </p:txBody>
      </p:sp>
      <p:sp>
        <p:nvSpPr>
          <p:cNvPr id="10" name="Espace réservé du contenu 2">
            <a:extLst>
              <a:ext uri="{FF2B5EF4-FFF2-40B4-BE49-F238E27FC236}">
                <a16:creationId xmlns:a16="http://schemas.microsoft.com/office/drawing/2014/main" id="{69E51255-9D13-4C85-AF83-D37D4BCB2E31}"/>
              </a:ext>
            </a:extLst>
          </p:cNvPr>
          <p:cNvSpPr txBox="1">
            <a:spLocks/>
          </p:cNvSpPr>
          <p:nvPr/>
        </p:nvSpPr>
        <p:spPr>
          <a:xfrm>
            <a:off x="2632044" y="3804776"/>
            <a:ext cx="925744" cy="995676"/>
          </a:xfrm>
          <a:prstGeom prst="rect">
            <a:avLst/>
          </a:prstGeom>
        </p:spPr>
        <p:txBody>
          <a:bodyPr vert="horz" lIns="0" tIns="45720" rIns="0" bIns="45720" rtlCol="0" anchor="ctr" anchorCtr="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r">
              <a:buNone/>
            </a:pPr>
            <a:r>
              <a:rPr lang="fr-BE" sz="4000" b="1" dirty="0">
                <a:solidFill>
                  <a:srgbClr val="F2C170"/>
                </a:solidFill>
                <a:latin typeface="Raleway" pitchFamily="2" charset="0"/>
                <a:ea typeface="Roboto Condensed" panose="02000000000000000000" pitchFamily="2" charset="0"/>
              </a:rPr>
              <a:t>+33</a:t>
            </a:r>
          </a:p>
        </p:txBody>
      </p:sp>
      <p:sp>
        <p:nvSpPr>
          <p:cNvPr id="11" name="Espace réservé du contenu 2">
            <a:extLst>
              <a:ext uri="{FF2B5EF4-FFF2-40B4-BE49-F238E27FC236}">
                <a16:creationId xmlns:a16="http://schemas.microsoft.com/office/drawing/2014/main" id="{BCD5863D-1C01-4447-A9A7-37464095D89A}"/>
              </a:ext>
            </a:extLst>
          </p:cNvPr>
          <p:cNvSpPr txBox="1">
            <a:spLocks/>
          </p:cNvSpPr>
          <p:nvPr/>
        </p:nvSpPr>
        <p:spPr>
          <a:xfrm>
            <a:off x="5631609" y="3804776"/>
            <a:ext cx="2497944" cy="995676"/>
          </a:xfrm>
          <a:prstGeom prst="rect">
            <a:avLst/>
          </a:prstGeom>
        </p:spPr>
        <p:txBody>
          <a:bodyPr vert="horz" lIns="0" tIns="45720" rIns="0" bIns="45720" rtlCol="0" anchor="ctr" anchorCtr="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r">
              <a:buNone/>
            </a:pPr>
            <a:r>
              <a:rPr lang="fr-BE" sz="4000" b="1" dirty="0">
                <a:solidFill>
                  <a:srgbClr val="C26551"/>
                </a:solidFill>
                <a:latin typeface="Raleway" pitchFamily="2" charset="0"/>
                <a:ea typeface="Roboto Condensed" panose="02000000000000000000" pitchFamily="2" charset="0"/>
              </a:rPr>
              <a:t>+38.500 €</a:t>
            </a:r>
          </a:p>
        </p:txBody>
      </p:sp>
      <p:sp>
        <p:nvSpPr>
          <p:cNvPr id="12" name="Espace réservé du contenu 2">
            <a:extLst>
              <a:ext uri="{FF2B5EF4-FFF2-40B4-BE49-F238E27FC236}">
                <a16:creationId xmlns:a16="http://schemas.microsoft.com/office/drawing/2014/main" id="{7B5F31DE-EE7E-489A-BFE4-8C402677C87C}"/>
              </a:ext>
            </a:extLst>
          </p:cNvPr>
          <p:cNvSpPr txBox="1">
            <a:spLocks/>
          </p:cNvSpPr>
          <p:nvPr/>
        </p:nvSpPr>
        <p:spPr>
          <a:xfrm>
            <a:off x="10102229" y="4048901"/>
            <a:ext cx="785789" cy="995676"/>
          </a:xfrm>
          <a:prstGeom prst="rect">
            <a:avLst/>
          </a:prstGeom>
        </p:spPr>
        <p:txBody>
          <a:bodyPr vert="horz" lIns="0" tIns="45720" rIns="0" bIns="45720" rtlCol="0" anchor="ctr" anchorCtr="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r">
              <a:buNone/>
            </a:pPr>
            <a:r>
              <a:rPr lang="fr-BE" sz="4000" b="1" dirty="0">
                <a:solidFill>
                  <a:srgbClr val="497565"/>
                </a:solidFill>
                <a:latin typeface="Raleway" pitchFamily="2" charset="0"/>
                <a:ea typeface="Roboto Condensed" panose="02000000000000000000" pitchFamily="2" charset="0"/>
              </a:rPr>
              <a:t>+6</a:t>
            </a:r>
          </a:p>
        </p:txBody>
      </p:sp>
      <p:grpSp>
        <p:nvGrpSpPr>
          <p:cNvPr id="18" name="Group 17">
            <a:extLst>
              <a:ext uri="{FF2B5EF4-FFF2-40B4-BE49-F238E27FC236}">
                <a16:creationId xmlns:a16="http://schemas.microsoft.com/office/drawing/2014/main" id="{18CE079C-FFE1-77EB-98EE-28D4A307265E}"/>
              </a:ext>
            </a:extLst>
          </p:cNvPr>
          <p:cNvGrpSpPr/>
          <p:nvPr/>
        </p:nvGrpSpPr>
        <p:grpSpPr>
          <a:xfrm>
            <a:off x="546252" y="4910665"/>
            <a:ext cx="3600000" cy="366870"/>
            <a:chOff x="546252" y="4910665"/>
            <a:chExt cx="3600000" cy="366870"/>
          </a:xfrm>
        </p:grpSpPr>
        <p:sp>
          <p:nvSpPr>
            <p:cNvPr id="15" name="Rectangle: Rounded Corners 14">
              <a:extLst>
                <a:ext uri="{FF2B5EF4-FFF2-40B4-BE49-F238E27FC236}">
                  <a16:creationId xmlns:a16="http://schemas.microsoft.com/office/drawing/2014/main" id="{80902EDE-327B-F402-3834-FCBB88CFBC63}"/>
                </a:ext>
              </a:extLst>
            </p:cNvPr>
            <p:cNvSpPr/>
            <p:nvPr/>
          </p:nvSpPr>
          <p:spPr>
            <a:xfrm>
              <a:off x="546252" y="5004100"/>
              <a:ext cx="3600000" cy="180000"/>
            </a:xfrm>
            <a:prstGeom prst="roundRect">
              <a:avLst/>
            </a:prstGeom>
            <a:solidFill>
              <a:srgbClr val="E6E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16" name="Rectangle: Rounded Corners 15">
              <a:extLst>
                <a:ext uri="{FF2B5EF4-FFF2-40B4-BE49-F238E27FC236}">
                  <a16:creationId xmlns:a16="http://schemas.microsoft.com/office/drawing/2014/main" id="{3968D315-1AE6-5A94-3FE1-DFC647A27181}"/>
                </a:ext>
              </a:extLst>
            </p:cNvPr>
            <p:cNvSpPr/>
            <p:nvPr/>
          </p:nvSpPr>
          <p:spPr>
            <a:xfrm>
              <a:off x="546252" y="5004100"/>
              <a:ext cx="648000" cy="1800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17" name="Espace réservé du contenu 2">
              <a:extLst>
                <a:ext uri="{FF2B5EF4-FFF2-40B4-BE49-F238E27FC236}">
                  <a16:creationId xmlns:a16="http://schemas.microsoft.com/office/drawing/2014/main" id="{6F95DB5B-5D83-C405-B36F-109D08A96FA0}"/>
                </a:ext>
              </a:extLst>
            </p:cNvPr>
            <p:cNvSpPr txBox="1">
              <a:spLocks/>
            </p:cNvSpPr>
            <p:nvPr/>
          </p:nvSpPr>
          <p:spPr>
            <a:xfrm>
              <a:off x="546252" y="4910665"/>
              <a:ext cx="811319" cy="366870"/>
            </a:xfrm>
            <a:prstGeom prst="rect">
              <a:avLst/>
            </a:prstGeom>
          </p:spPr>
          <p:txBody>
            <a:bodyPr vert="horz" lIns="0" tIns="45720" rIns="0" bIns="45720" rtlCol="0" anchor="ctr" anchorCtr="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fr-BE" sz="1200" dirty="0">
                  <a:latin typeface="Raleway" pitchFamily="2" charset="0"/>
                </a:rPr>
                <a:t>256</a:t>
              </a:r>
            </a:p>
          </p:txBody>
        </p:sp>
      </p:grpSp>
      <p:grpSp>
        <p:nvGrpSpPr>
          <p:cNvPr id="23" name="Group 22">
            <a:extLst>
              <a:ext uri="{FF2B5EF4-FFF2-40B4-BE49-F238E27FC236}">
                <a16:creationId xmlns:a16="http://schemas.microsoft.com/office/drawing/2014/main" id="{7E2A0BCF-9821-982C-AA33-3E3B492B9F11}"/>
              </a:ext>
            </a:extLst>
          </p:cNvPr>
          <p:cNvGrpSpPr/>
          <p:nvPr/>
        </p:nvGrpSpPr>
        <p:grpSpPr>
          <a:xfrm>
            <a:off x="4326480" y="4910665"/>
            <a:ext cx="3600000" cy="366870"/>
            <a:chOff x="4326480" y="4910665"/>
            <a:chExt cx="3600000" cy="366870"/>
          </a:xfrm>
        </p:grpSpPr>
        <p:sp>
          <p:nvSpPr>
            <p:cNvPr id="20" name="Rectangle: Rounded Corners 19">
              <a:extLst>
                <a:ext uri="{FF2B5EF4-FFF2-40B4-BE49-F238E27FC236}">
                  <a16:creationId xmlns:a16="http://schemas.microsoft.com/office/drawing/2014/main" id="{A67E35DE-B7D1-5D27-214D-53A1D2D1C17C}"/>
                </a:ext>
              </a:extLst>
            </p:cNvPr>
            <p:cNvSpPr/>
            <p:nvPr/>
          </p:nvSpPr>
          <p:spPr>
            <a:xfrm>
              <a:off x="4326480" y="5004100"/>
              <a:ext cx="3600000" cy="180000"/>
            </a:xfrm>
            <a:prstGeom prst="roundRect">
              <a:avLst/>
            </a:prstGeom>
            <a:solidFill>
              <a:srgbClr val="E6E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21" name="Rectangle: Rounded Corners 20">
              <a:extLst>
                <a:ext uri="{FF2B5EF4-FFF2-40B4-BE49-F238E27FC236}">
                  <a16:creationId xmlns:a16="http://schemas.microsoft.com/office/drawing/2014/main" id="{4175AB68-FFD6-88EF-686B-10BC1FBBAF34}"/>
                </a:ext>
              </a:extLst>
            </p:cNvPr>
            <p:cNvSpPr/>
            <p:nvPr/>
          </p:nvSpPr>
          <p:spPr>
            <a:xfrm>
              <a:off x="4326480" y="5004100"/>
              <a:ext cx="910800" cy="180000"/>
            </a:xfrm>
            <a:prstGeom prst="roundRect">
              <a:avLst/>
            </a:prstGeom>
            <a:solidFill>
              <a:srgbClr val="C26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22" name="Espace réservé du contenu 2">
              <a:extLst>
                <a:ext uri="{FF2B5EF4-FFF2-40B4-BE49-F238E27FC236}">
                  <a16:creationId xmlns:a16="http://schemas.microsoft.com/office/drawing/2014/main" id="{9F8DE952-B885-BE33-D633-A0B52EB9D101}"/>
                </a:ext>
              </a:extLst>
            </p:cNvPr>
            <p:cNvSpPr txBox="1">
              <a:spLocks/>
            </p:cNvSpPr>
            <p:nvPr/>
          </p:nvSpPr>
          <p:spPr>
            <a:xfrm>
              <a:off x="4404763" y="4910665"/>
              <a:ext cx="811319" cy="366870"/>
            </a:xfrm>
            <a:prstGeom prst="rect">
              <a:avLst/>
            </a:prstGeom>
          </p:spPr>
          <p:txBody>
            <a:bodyPr vert="horz" lIns="0" tIns="45720" rIns="0" bIns="45720" rtlCol="0" anchor="ctr" anchorCtr="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fr-BE" sz="1200" dirty="0">
                  <a:solidFill>
                    <a:schemeClr val="bg1"/>
                  </a:solidFill>
                  <a:latin typeface="Raleway" pitchFamily="2" charset="0"/>
                </a:rPr>
                <a:t>528.850 €</a:t>
              </a:r>
            </a:p>
          </p:txBody>
        </p:sp>
      </p:grpSp>
      <p:grpSp>
        <p:nvGrpSpPr>
          <p:cNvPr id="28" name="Group 27">
            <a:extLst>
              <a:ext uri="{FF2B5EF4-FFF2-40B4-BE49-F238E27FC236}">
                <a16:creationId xmlns:a16="http://schemas.microsoft.com/office/drawing/2014/main" id="{ECC22E87-7FCA-4599-5636-8EF84E93A1D3}"/>
              </a:ext>
            </a:extLst>
          </p:cNvPr>
          <p:cNvGrpSpPr/>
          <p:nvPr/>
        </p:nvGrpSpPr>
        <p:grpSpPr>
          <a:xfrm>
            <a:off x="8119816" y="4910665"/>
            <a:ext cx="3600000" cy="366870"/>
            <a:chOff x="8387478" y="4910665"/>
            <a:chExt cx="3600000" cy="366870"/>
          </a:xfrm>
        </p:grpSpPr>
        <p:sp>
          <p:nvSpPr>
            <p:cNvPr id="25" name="Rectangle: Rounded Corners 24">
              <a:extLst>
                <a:ext uri="{FF2B5EF4-FFF2-40B4-BE49-F238E27FC236}">
                  <a16:creationId xmlns:a16="http://schemas.microsoft.com/office/drawing/2014/main" id="{E7F297AC-3D15-BE85-348D-A9EFAE6A34EE}"/>
                </a:ext>
              </a:extLst>
            </p:cNvPr>
            <p:cNvSpPr/>
            <p:nvPr/>
          </p:nvSpPr>
          <p:spPr>
            <a:xfrm>
              <a:off x="8387478" y="5004100"/>
              <a:ext cx="3600000" cy="180000"/>
            </a:xfrm>
            <a:prstGeom prst="roundRect">
              <a:avLst/>
            </a:prstGeom>
            <a:solidFill>
              <a:srgbClr val="E6E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26" name="Rectangle: Rounded Corners 25">
              <a:extLst>
                <a:ext uri="{FF2B5EF4-FFF2-40B4-BE49-F238E27FC236}">
                  <a16:creationId xmlns:a16="http://schemas.microsoft.com/office/drawing/2014/main" id="{B1E7EBB1-CF0C-EEAF-7ADF-E4F5107DA91A}"/>
                </a:ext>
              </a:extLst>
            </p:cNvPr>
            <p:cNvSpPr/>
            <p:nvPr/>
          </p:nvSpPr>
          <p:spPr>
            <a:xfrm>
              <a:off x="8387478" y="5004100"/>
              <a:ext cx="597600" cy="180000"/>
            </a:xfrm>
            <a:prstGeom prst="roundRect">
              <a:avLst/>
            </a:prstGeom>
            <a:solidFill>
              <a:srgbClr val="497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27" name="Espace réservé du contenu 2">
              <a:extLst>
                <a:ext uri="{FF2B5EF4-FFF2-40B4-BE49-F238E27FC236}">
                  <a16:creationId xmlns:a16="http://schemas.microsoft.com/office/drawing/2014/main" id="{3070A442-10D1-3038-05D7-00553D0F5378}"/>
                </a:ext>
              </a:extLst>
            </p:cNvPr>
            <p:cNvSpPr txBox="1">
              <a:spLocks/>
            </p:cNvSpPr>
            <p:nvPr/>
          </p:nvSpPr>
          <p:spPr>
            <a:xfrm>
              <a:off x="8387478" y="4910665"/>
              <a:ext cx="635104" cy="366870"/>
            </a:xfrm>
            <a:prstGeom prst="rect">
              <a:avLst/>
            </a:prstGeom>
          </p:spPr>
          <p:txBody>
            <a:bodyPr vert="horz" lIns="0" tIns="45720" rIns="0" bIns="45720" rtlCol="0" anchor="ctr" anchorCtr="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fr-BE" sz="1200" dirty="0">
                  <a:solidFill>
                    <a:schemeClr val="bg1"/>
                  </a:solidFill>
                  <a:latin typeface="Raleway" pitchFamily="2" charset="0"/>
                </a:rPr>
                <a:t>25 +1</a:t>
              </a:r>
            </a:p>
          </p:txBody>
        </p:sp>
      </p:grpSp>
    </p:spTree>
    <p:extLst>
      <p:ext uri="{BB962C8B-B14F-4D97-AF65-F5344CB8AC3E}">
        <p14:creationId xmlns:p14="http://schemas.microsoft.com/office/powerpoint/2010/main" val="361470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02B84D-6AE9-4BFE-AE6F-85E375851E8C}"/>
              </a:ext>
            </a:extLst>
          </p:cNvPr>
          <p:cNvSpPr>
            <a:spLocks noGrp="1"/>
          </p:cNvSpPr>
          <p:nvPr>
            <p:ph type="title"/>
          </p:nvPr>
        </p:nvSpPr>
        <p:spPr/>
        <p:txBody>
          <a:bodyPr/>
          <a:lstStyle/>
          <a:p>
            <a:r>
              <a:rPr lang="fr-BE" dirty="0">
                <a:solidFill>
                  <a:schemeClr val="tx1"/>
                </a:solidFill>
                <a:latin typeface="Raleway" pitchFamily="2" charset="0"/>
              </a:rPr>
              <a:t>Objectifs pour 2023</a:t>
            </a:r>
          </a:p>
        </p:txBody>
      </p:sp>
      <p:sp>
        <p:nvSpPr>
          <p:cNvPr id="3" name="Espace réservé du contenu 2">
            <a:extLst>
              <a:ext uri="{FF2B5EF4-FFF2-40B4-BE49-F238E27FC236}">
                <a16:creationId xmlns:a16="http://schemas.microsoft.com/office/drawing/2014/main" id="{5AF7C9A4-294A-4ED5-87B3-CF33C4099B0C}"/>
              </a:ext>
            </a:extLst>
          </p:cNvPr>
          <p:cNvSpPr>
            <a:spLocks noGrp="1"/>
          </p:cNvSpPr>
          <p:nvPr>
            <p:ph idx="1"/>
          </p:nvPr>
        </p:nvSpPr>
        <p:spPr>
          <a:xfrm>
            <a:off x="1097280" y="1941986"/>
            <a:ext cx="10058400" cy="4023360"/>
          </a:xfrm>
        </p:spPr>
        <p:txBody>
          <a:bodyPr vert="horz" lIns="0" tIns="45720" rIns="0" bIns="45720" rtlCol="0" anchor="t">
            <a:normAutofit lnSpcReduction="10000"/>
          </a:bodyPr>
          <a:lstStyle/>
          <a:p>
            <a:pPr>
              <a:lnSpc>
                <a:spcPct val="150000"/>
              </a:lnSpc>
            </a:pPr>
            <a:r>
              <a:rPr lang="fr-BE" sz="2400" dirty="0">
                <a:solidFill>
                  <a:srgbClr val="F2C170"/>
                </a:solidFill>
                <a:latin typeface="Raleway" pitchFamily="2" charset="0"/>
              </a:rPr>
              <a:t>»</a:t>
            </a:r>
            <a:r>
              <a:rPr lang="fr-BE" sz="2400" dirty="0">
                <a:latin typeface="Raleway" pitchFamily="2" charset="0"/>
              </a:rPr>
              <a:t> Lancement du Citizenfund Charleroi Métropole &amp; de Citizenfriends ASBL</a:t>
            </a:r>
          </a:p>
          <a:p>
            <a:pPr>
              <a:lnSpc>
                <a:spcPct val="150000"/>
              </a:lnSpc>
            </a:pPr>
            <a:r>
              <a:rPr lang="fr-BE" sz="2400" dirty="0">
                <a:solidFill>
                  <a:srgbClr val="F2C170"/>
                </a:solidFill>
                <a:latin typeface="Raleway" pitchFamily="2" charset="0"/>
              </a:rPr>
              <a:t>»</a:t>
            </a:r>
            <a:r>
              <a:rPr lang="fr-BE" sz="2400" dirty="0">
                <a:latin typeface="Raleway" pitchFamily="2" charset="0"/>
              </a:rPr>
              <a:t> 3</a:t>
            </a:r>
            <a:r>
              <a:rPr lang="fr-BE" sz="2400" baseline="30000" dirty="0">
                <a:latin typeface="Raleway" pitchFamily="2" charset="0"/>
              </a:rPr>
              <a:t>ème</a:t>
            </a:r>
            <a:r>
              <a:rPr lang="fr-BE" sz="2400" dirty="0">
                <a:latin typeface="Raleway" pitchFamily="2" charset="0"/>
              </a:rPr>
              <a:t> Citizenfund ?</a:t>
            </a:r>
          </a:p>
          <a:p>
            <a:pPr>
              <a:lnSpc>
                <a:spcPct val="150000"/>
              </a:lnSpc>
            </a:pPr>
            <a:r>
              <a:rPr lang="fr-BE" sz="2400" dirty="0">
                <a:solidFill>
                  <a:srgbClr val="F2C170"/>
                </a:solidFill>
                <a:latin typeface="Raleway"/>
                <a:ea typeface="Roboto Condensed Light"/>
              </a:rPr>
              <a:t>» </a:t>
            </a:r>
            <a:r>
              <a:rPr lang="fr-BE" sz="2400" dirty="0">
                <a:latin typeface="Raleway"/>
                <a:ea typeface="Roboto Condensed Light"/>
              </a:rPr>
              <a:t>Prise en main du </a:t>
            </a:r>
            <a:r>
              <a:rPr lang="fr-BE" sz="2400" dirty="0" err="1">
                <a:latin typeface="Raleway"/>
                <a:ea typeface="Roboto Condensed Light"/>
              </a:rPr>
              <a:t>Citizenfund</a:t>
            </a:r>
            <a:r>
              <a:rPr lang="fr-BE" sz="2400" dirty="0">
                <a:latin typeface="Raleway"/>
                <a:ea typeface="Roboto Condensed Light"/>
              </a:rPr>
              <a:t> par Astrid</a:t>
            </a:r>
          </a:p>
          <a:p>
            <a:pPr>
              <a:lnSpc>
                <a:spcPct val="150000"/>
              </a:lnSpc>
            </a:pPr>
            <a:r>
              <a:rPr lang="fr-BE" sz="2400" dirty="0">
                <a:solidFill>
                  <a:srgbClr val="F2C170"/>
                </a:solidFill>
                <a:latin typeface="Raleway" pitchFamily="2" charset="0"/>
              </a:rPr>
              <a:t>»</a:t>
            </a:r>
            <a:r>
              <a:rPr lang="fr-BE" sz="2400" dirty="0">
                <a:latin typeface="Raleway" pitchFamily="2" charset="0"/>
              </a:rPr>
              <a:t> Développement de l’aspect « réseau » du </a:t>
            </a:r>
            <a:r>
              <a:rPr lang="fr-BE" sz="2400" dirty="0" err="1">
                <a:latin typeface="Raleway" pitchFamily="2" charset="0"/>
              </a:rPr>
              <a:t>Citizenfund</a:t>
            </a:r>
            <a:endParaRPr lang="fr-BE" sz="2400" dirty="0">
              <a:latin typeface="Raleway" pitchFamily="2" charset="0"/>
            </a:endParaRPr>
          </a:p>
          <a:p>
            <a:pPr>
              <a:lnSpc>
                <a:spcPct val="150000"/>
              </a:lnSpc>
            </a:pPr>
            <a:r>
              <a:rPr lang="fr-BE" sz="2400" dirty="0">
                <a:latin typeface="Raleway"/>
                <a:ea typeface="Roboto Condensed Light"/>
              </a:rPr>
              <a:t>» Communication sur les impacts générés par nos investissements </a:t>
            </a:r>
          </a:p>
          <a:p>
            <a:pPr>
              <a:lnSpc>
                <a:spcPct val="150000"/>
              </a:lnSpc>
            </a:pPr>
            <a:endParaRPr lang="fr-BE" sz="2400" dirty="0">
              <a:latin typeface="Raleway" pitchFamily="2" charset="0"/>
            </a:endParaRPr>
          </a:p>
          <a:p>
            <a:pPr>
              <a:lnSpc>
                <a:spcPct val="150000"/>
              </a:lnSpc>
            </a:pPr>
            <a:endParaRPr lang="fr-BE" sz="2400" dirty="0">
              <a:latin typeface="Raleway" pitchFamily="2" charset="0"/>
            </a:endParaRPr>
          </a:p>
          <a:p>
            <a:pPr>
              <a:lnSpc>
                <a:spcPct val="150000"/>
              </a:lnSpc>
            </a:pPr>
            <a:endParaRPr lang="fr-BE" sz="2400" dirty="0">
              <a:latin typeface="Raleway" pitchFamily="2" charset="0"/>
            </a:endParaRPr>
          </a:p>
        </p:txBody>
      </p:sp>
    </p:spTree>
    <p:extLst>
      <p:ext uri="{BB962C8B-B14F-4D97-AF65-F5344CB8AC3E}">
        <p14:creationId xmlns:p14="http://schemas.microsoft.com/office/powerpoint/2010/main" val="2154794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12F4BF-FFFC-489B-9357-603BA1F17109}"/>
              </a:ext>
            </a:extLst>
          </p:cNvPr>
          <p:cNvSpPr>
            <a:spLocks noGrp="1"/>
          </p:cNvSpPr>
          <p:nvPr>
            <p:ph type="title"/>
          </p:nvPr>
        </p:nvSpPr>
        <p:spPr/>
        <p:txBody>
          <a:bodyPr/>
          <a:lstStyle/>
          <a:p>
            <a:r>
              <a:rPr lang="fr-FR" dirty="0">
                <a:solidFill>
                  <a:schemeClr val="tx1"/>
                </a:solidFill>
                <a:latin typeface="Raleway" pitchFamily="2" charset="0"/>
              </a:rPr>
              <a:t>Assemblée Générale</a:t>
            </a:r>
            <a:endParaRPr lang="fr-BE" dirty="0">
              <a:solidFill>
                <a:schemeClr val="tx1"/>
              </a:solidFill>
              <a:latin typeface="Raleway" pitchFamily="2" charset="0"/>
            </a:endParaRPr>
          </a:p>
        </p:txBody>
      </p:sp>
      <p:sp>
        <p:nvSpPr>
          <p:cNvPr id="3" name="Espace réservé du contenu 2">
            <a:extLst>
              <a:ext uri="{FF2B5EF4-FFF2-40B4-BE49-F238E27FC236}">
                <a16:creationId xmlns:a16="http://schemas.microsoft.com/office/drawing/2014/main" id="{0E506798-3E55-4935-B503-3521ADB48EE4}"/>
              </a:ext>
            </a:extLst>
          </p:cNvPr>
          <p:cNvSpPr>
            <a:spLocks noGrp="1"/>
          </p:cNvSpPr>
          <p:nvPr>
            <p:ph idx="1"/>
          </p:nvPr>
        </p:nvSpPr>
        <p:spPr>
          <a:xfrm>
            <a:off x="1097280" y="1845734"/>
            <a:ext cx="10058400" cy="4473786"/>
          </a:xfrm>
        </p:spPr>
        <p:txBody>
          <a:bodyPr>
            <a:normAutofit fontScale="85000" lnSpcReduction="20000"/>
          </a:bodyPr>
          <a:lstStyle/>
          <a:p>
            <a:pPr algn="l">
              <a:buFont typeface="+mj-lt"/>
              <a:buAutoNum type="arabicPeriod"/>
            </a:pPr>
            <a:r>
              <a:rPr lang="fr-BE" sz="1400" b="0" i="0" dirty="0">
                <a:solidFill>
                  <a:srgbClr val="3B3F44"/>
                </a:solidFill>
                <a:effectLst/>
                <a:latin typeface="Raleway" pitchFamily="2" charset="0"/>
              </a:rPr>
              <a:t> Vote sur le procès-verbal de l'assemblée générale 2022</a:t>
            </a:r>
          </a:p>
          <a:p>
            <a:pPr algn="l">
              <a:buFont typeface="+mj-lt"/>
              <a:buAutoNum type="arabicPeriod"/>
            </a:pPr>
            <a:r>
              <a:rPr lang="fr-BE" sz="1400" b="0" i="0" dirty="0">
                <a:solidFill>
                  <a:srgbClr val="3B3F44"/>
                </a:solidFill>
                <a:effectLst/>
                <a:latin typeface="Raleway" pitchFamily="2" charset="0"/>
              </a:rPr>
              <a:t> Rapport du Conseil d'Administration</a:t>
            </a:r>
          </a:p>
          <a:p>
            <a:pPr algn="l">
              <a:buFont typeface="+mj-lt"/>
              <a:buAutoNum type="arabicPeriod"/>
            </a:pPr>
            <a:r>
              <a:rPr lang="fr-BE" sz="1400" b="0" i="0" dirty="0">
                <a:solidFill>
                  <a:srgbClr val="3B3F44"/>
                </a:solidFill>
                <a:effectLst/>
                <a:latin typeface="Raleway" pitchFamily="2" charset="0"/>
              </a:rPr>
              <a:t> Présentation des comptes annuels pour l’exercice 2022</a:t>
            </a:r>
          </a:p>
          <a:p>
            <a:pPr algn="l">
              <a:buFont typeface="+mj-lt"/>
              <a:buAutoNum type="arabicPeriod"/>
            </a:pPr>
            <a:r>
              <a:rPr lang="fr-BE" sz="1400" b="0" i="0" dirty="0">
                <a:solidFill>
                  <a:srgbClr val="3B3F44"/>
                </a:solidFill>
                <a:effectLst/>
                <a:latin typeface="Raleway" pitchFamily="2" charset="0"/>
              </a:rPr>
              <a:t> Vote sur l’approbation des comptes annuels pour l’exercice 2022</a:t>
            </a:r>
          </a:p>
          <a:p>
            <a:pPr algn="l">
              <a:buFont typeface="+mj-lt"/>
              <a:buAutoNum type="arabicPeriod"/>
            </a:pPr>
            <a:r>
              <a:rPr lang="fr-BE" sz="1400" b="0" i="0" dirty="0">
                <a:solidFill>
                  <a:srgbClr val="3B3F44"/>
                </a:solidFill>
                <a:effectLst/>
                <a:latin typeface="Raleway" pitchFamily="2" charset="0"/>
              </a:rPr>
              <a:t> Vote sur l'affectation du résultat 2022</a:t>
            </a:r>
          </a:p>
          <a:p>
            <a:pPr algn="l">
              <a:buFont typeface="+mj-lt"/>
              <a:buAutoNum type="arabicPeriod"/>
            </a:pPr>
            <a:r>
              <a:rPr lang="fr-BE" sz="1400" b="0" i="0" dirty="0">
                <a:solidFill>
                  <a:srgbClr val="3B3F44"/>
                </a:solidFill>
                <a:effectLst/>
                <a:latin typeface="Raleway" pitchFamily="2" charset="0"/>
              </a:rPr>
              <a:t> Vote sur la décharge des administrateurs et administratrices pour l’exercice 2022</a:t>
            </a:r>
          </a:p>
          <a:p>
            <a:pPr algn="l">
              <a:buFont typeface="+mj-lt"/>
              <a:buAutoNum type="arabicPeriod"/>
            </a:pPr>
            <a:r>
              <a:rPr lang="fr-BE" sz="1400" b="0" i="0" dirty="0">
                <a:solidFill>
                  <a:srgbClr val="3B3F44"/>
                </a:solidFill>
                <a:effectLst/>
                <a:latin typeface="Raleway" pitchFamily="2" charset="0"/>
              </a:rPr>
              <a:t> Vote pour l’élection de nouveaux administrateurs</a:t>
            </a:r>
          </a:p>
          <a:p>
            <a:pPr algn="l">
              <a:buFont typeface="+mj-lt"/>
              <a:buAutoNum type="arabicPeriod"/>
            </a:pPr>
            <a:r>
              <a:rPr lang="fr-BE" sz="1400" b="0" i="0" dirty="0">
                <a:solidFill>
                  <a:srgbClr val="3B3F44"/>
                </a:solidFill>
                <a:effectLst/>
                <a:latin typeface="Raleway" pitchFamily="2" charset="0"/>
              </a:rPr>
              <a:t> Présentation et vote sur le budget 2023</a:t>
            </a:r>
          </a:p>
          <a:p>
            <a:pPr algn="l">
              <a:buFont typeface="+mj-lt"/>
              <a:buAutoNum type="arabicPeriod"/>
            </a:pPr>
            <a:r>
              <a:rPr lang="fr-BE" sz="1400" b="0" i="0" dirty="0">
                <a:solidFill>
                  <a:srgbClr val="3B3F44"/>
                </a:solidFill>
                <a:effectLst/>
                <a:latin typeface="Raleway" pitchFamily="2" charset="0"/>
              </a:rPr>
              <a:t> Vote pour les modifications du nouveau Règlement d'ordre intérieur</a:t>
            </a:r>
          </a:p>
          <a:p>
            <a:pPr algn="l">
              <a:buFont typeface="+mj-lt"/>
              <a:buAutoNum type="arabicPeriod"/>
            </a:pPr>
            <a:r>
              <a:rPr lang="fr-BE" sz="1400" b="0" i="0" dirty="0">
                <a:solidFill>
                  <a:srgbClr val="3B3F44"/>
                </a:solidFill>
                <a:effectLst/>
                <a:latin typeface="Raleway" pitchFamily="2" charset="0"/>
              </a:rPr>
              <a:t> Vote pour les nouveaux membres du comité de sélection</a:t>
            </a:r>
          </a:p>
          <a:p>
            <a:pPr algn="l">
              <a:buFont typeface="+mj-lt"/>
              <a:buAutoNum type="arabicPeriod"/>
            </a:pPr>
            <a:r>
              <a:rPr lang="fr-BE" sz="1400" b="0" i="0" dirty="0">
                <a:solidFill>
                  <a:srgbClr val="3B3F44"/>
                </a:solidFill>
                <a:effectLst/>
                <a:latin typeface="Raleway" pitchFamily="2" charset="0"/>
              </a:rPr>
              <a:t> Divers</a:t>
            </a:r>
            <a:endParaRPr lang="fr-BE" sz="1600" dirty="0">
              <a:latin typeface="Raleway" pitchFamily="2" charset="0"/>
            </a:endParaRPr>
          </a:p>
        </p:txBody>
      </p:sp>
    </p:spTree>
    <p:extLst>
      <p:ext uri="{BB962C8B-B14F-4D97-AF65-F5344CB8AC3E}">
        <p14:creationId xmlns:p14="http://schemas.microsoft.com/office/powerpoint/2010/main" val="3073349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A20947-72CC-4669-BB41-A6E5D2FDAEEB}"/>
              </a:ext>
            </a:extLst>
          </p:cNvPr>
          <p:cNvSpPr>
            <a:spLocks noGrp="1"/>
          </p:cNvSpPr>
          <p:nvPr>
            <p:ph type="title"/>
          </p:nvPr>
        </p:nvSpPr>
        <p:spPr/>
        <p:txBody>
          <a:bodyPr>
            <a:normAutofit/>
          </a:bodyPr>
          <a:lstStyle/>
          <a:p>
            <a:pPr algn="l">
              <a:buFont typeface="+mj-lt"/>
              <a:buAutoNum type="arabicPeriod"/>
            </a:pPr>
            <a:r>
              <a:rPr lang="fr-BE" sz="2800" b="0" i="0" dirty="0">
                <a:solidFill>
                  <a:srgbClr val="3B3F44"/>
                </a:solidFill>
                <a:effectLst/>
                <a:latin typeface="Raleway" pitchFamily="2" charset="0"/>
              </a:rPr>
              <a:t>Vote sur le procès-verbal de l'assemblée générale 2022</a:t>
            </a:r>
          </a:p>
        </p:txBody>
      </p:sp>
      <p:sp>
        <p:nvSpPr>
          <p:cNvPr id="3" name="Espace réservé du contenu 2">
            <a:extLst>
              <a:ext uri="{FF2B5EF4-FFF2-40B4-BE49-F238E27FC236}">
                <a16:creationId xmlns:a16="http://schemas.microsoft.com/office/drawing/2014/main" id="{15FEF118-8355-4CD4-9BD2-0B8DE501FCBD}"/>
              </a:ext>
            </a:extLst>
          </p:cNvPr>
          <p:cNvSpPr>
            <a:spLocks noGrp="1"/>
          </p:cNvSpPr>
          <p:nvPr>
            <p:ph idx="1"/>
          </p:nvPr>
        </p:nvSpPr>
        <p:spPr/>
        <p:txBody>
          <a:bodyPr/>
          <a:lstStyle/>
          <a:p>
            <a:pPr>
              <a:lnSpc>
                <a:spcPct val="150000"/>
              </a:lnSpc>
              <a:spcAft>
                <a:spcPts val="800"/>
              </a:spcAft>
            </a:pPr>
            <a:r>
              <a:rPr lang="fr-BE" sz="1800" dirty="0">
                <a:solidFill>
                  <a:schemeClr val="tx1"/>
                </a:solidFill>
                <a:effectLst/>
                <a:latin typeface="Raleway" pitchFamily="2" charset="0"/>
                <a:ea typeface="Calibri" panose="020F0502020204030204" pitchFamily="34" charset="0"/>
                <a:cs typeface="Times New Roman" panose="02020603050405020304" pitchFamily="18" charset="0"/>
              </a:rPr>
              <a:t>Le 16 mai 2022, nous avons organisé notre assemblée générale ordinaire. Découvrez en pièce jointe le procès-verbal de cette assemblée (voir document « 1. PV AG 16.05.2022 ») et votez pour approuver/désapprouver ce procès-verbal.</a:t>
            </a:r>
            <a:endParaRPr lang="fr-B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BE" dirty="0"/>
          </a:p>
        </p:txBody>
      </p:sp>
    </p:spTree>
    <p:extLst>
      <p:ext uri="{BB962C8B-B14F-4D97-AF65-F5344CB8AC3E}">
        <p14:creationId xmlns:p14="http://schemas.microsoft.com/office/powerpoint/2010/main" val="3369924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A20947-72CC-4669-BB41-A6E5D2FDAEEB}"/>
              </a:ext>
            </a:extLst>
          </p:cNvPr>
          <p:cNvSpPr>
            <a:spLocks noGrp="1"/>
          </p:cNvSpPr>
          <p:nvPr>
            <p:ph type="title"/>
          </p:nvPr>
        </p:nvSpPr>
        <p:spPr/>
        <p:txBody>
          <a:bodyPr>
            <a:normAutofit/>
          </a:bodyPr>
          <a:lstStyle/>
          <a:p>
            <a:r>
              <a:rPr lang="fr-FR" sz="2800" dirty="0">
                <a:effectLst/>
                <a:latin typeface="Raleway" pitchFamily="2" charset="0"/>
                <a:ea typeface="Calibri" panose="020F0502020204030204" pitchFamily="34" charset="0"/>
                <a:cs typeface="Times New Roman" panose="02020603050405020304" pitchFamily="18" charset="0"/>
              </a:rPr>
              <a:t>2. Rapport du Conseil d'Administration</a:t>
            </a:r>
            <a:endParaRPr lang="fr-BE" sz="2800" dirty="0"/>
          </a:p>
        </p:txBody>
      </p:sp>
      <p:sp>
        <p:nvSpPr>
          <p:cNvPr id="3" name="Espace réservé du contenu 2">
            <a:extLst>
              <a:ext uri="{FF2B5EF4-FFF2-40B4-BE49-F238E27FC236}">
                <a16:creationId xmlns:a16="http://schemas.microsoft.com/office/drawing/2014/main" id="{15FEF118-8355-4CD4-9BD2-0B8DE501FCBD}"/>
              </a:ext>
            </a:extLst>
          </p:cNvPr>
          <p:cNvSpPr>
            <a:spLocks noGrp="1"/>
          </p:cNvSpPr>
          <p:nvPr>
            <p:ph idx="1"/>
          </p:nvPr>
        </p:nvSpPr>
        <p:spPr/>
        <p:txBody>
          <a:bodyPr/>
          <a:lstStyle/>
          <a:p>
            <a:pPr>
              <a:lnSpc>
                <a:spcPct val="150000"/>
              </a:lnSpc>
              <a:spcAft>
                <a:spcPts val="800"/>
              </a:spcAft>
            </a:pPr>
            <a:r>
              <a:rPr lang="fr-BE" sz="1800" dirty="0">
                <a:effectLst/>
                <a:latin typeface="Raleway" pitchFamily="2" charset="0"/>
                <a:ea typeface="Calibri" panose="020F0502020204030204" pitchFamily="34" charset="0"/>
                <a:cs typeface="Times New Roman" panose="02020603050405020304" pitchFamily="18" charset="0"/>
              </a:rPr>
              <a:t>Le Conseil d’Administration a le plaisir de vous présenter son rapport annuel pour l’année 2022. Ce rapport résume l’ensemble du travail du Citizenfund et de sa situation pour l’année écoulée (voir document « 2. Rapport du Conseil d'Administration »).</a:t>
            </a:r>
            <a:endParaRPr lang="fr-BE" dirty="0"/>
          </a:p>
        </p:txBody>
      </p:sp>
    </p:spTree>
    <p:extLst>
      <p:ext uri="{BB962C8B-B14F-4D97-AF65-F5344CB8AC3E}">
        <p14:creationId xmlns:p14="http://schemas.microsoft.com/office/powerpoint/2010/main" val="1321729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A20947-72CC-4669-BB41-A6E5D2FDAEEB}"/>
              </a:ext>
            </a:extLst>
          </p:cNvPr>
          <p:cNvSpPr>
            <a:spLocks noGrp="1"/>
          </p:cNvSpPr>
          <p:nvPr>
            <p:ph type="title"/>
          </p:nvPr>
        </p:nvSpPr>
        <p:spPr/>
        <p:txBody>
          <a:bodyPr>
            <a:normAutofit/>
          </a:bodyPr>
          <a:lstStyle/>
          <a:p>
            <a:r>
              <a:rPr lang="fr-FR" sz="2800" dirty="0">
                <a:solidFill>
                  <a:schemeClr val="tx1"/>
                </a:solidFill>
                <a:effectLst/>
                <a:latin typeface="Raleway" pitchFamily="2" charset="0"/>
                <a:ea typeface="Calibri" panose="020F0502020204030204" pitchFamily="34" charset="0"/>
                <a:cs typeface="Times New Roman" panose="02020603050405020304" pitchFamily="18" charset="0"/>
              </a:rPr>
              <a:t>3. Présentation des comptes annuels</a:t>
            </a:r>
            <a:endParaRPr lang="fr-BE" sz="2800" dirty="0">
              <a:solidFill>
                <a:schemeClr val="tx1"/>
              </a:solidFill>
            </a:endParaRPr>
          </a:p>
        </p:txBody>
      </p:sp>
      <p:pic>
        <p:nvPicPr>
          <p:cNvPr id="5" name="Picture 4">
            <a:extLst>
              <a:ext uri="{FF2B5EF4-FFF2-40B4-BE49-F238E27FC236}">
                <a16:creationId xmlns:a16="http://schemas.microsoft.com/office/drawing/2014/main" id="{01C09A5E-FCC5-6CDE-869E-A9CAB2958653}"/>
              </a:ext>
            </a:extLst>
          </p:cNvPr>
          <p:cNvPicPr>
            <a:picLocks noChangeAspect="1"/>
          </p:cNvPicPr>
          <p:nvPr/>
        </p:nvPicPr>
        <p:blipFill rotWithShape="1">
          <a:blip r:embed="rId2">
            <a:clrChange>
              <a:clrFrom>
                <a:srgbClr val="FFFFFF"/>
              </a:clrFrom>
              <a:clrTo>
                <a:srgbClr val="FFFFFF">
                  <a:alpha val="0"/>
                </a:srgbClr>
              </a:clrTo>
            </a:clrChange>
          </a:blip>
          <a:srcRect t="4775"/>
          <a:stretch/>
        </p:blipFill>
        <p:spPr>
          <a:xfrm>
            <a:off x="1494437" y="1714033"/>
            <a:ext cx="8244161" cy="4635262"/>
          </a:xfrm>
          <a:prstGeom prst="rect">
            <a:avLst/>
          </a:prstGeom>
        </p:spPr>
      </p:pic>
    </p:spTree>
    <p:extLst>
      <p:ext uri="{BB962C8B-B14F-4D97-AF65-F5344CB8AC3E}">
        <p14:creationId xmlns:p14="http://schemas.microsoft.com/office/powerpoint/2010/main" val="310332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A20947-72CC-4669-BB41-A6E5D2FDAEEB}"/>
              </a:ext>
            </a:extLst>
          </p:cNvPr>
          <p:cNvSpPr>
            <a:spLocks noGrp="1"/>
          </p:cNvSpPr>
          <p:nvPr>
            <p:ph type="title"/>
          </p:nvPr>
        </p:nvSpPr>
        <p:spPr/>
        <p:txBody>
          <a:bodyPr>
            <a:normAutofit/>
          </a:bodyPr>
          <a:lstStyle/>
          <a:p>
            <a:r>
              <a:rPr lang="fr-FR" sz="2800" dirty="0">
                <a:effectLst/>
                <a:latin typeface="Raleway" pitchFamily="2" charset="0"/>
                <a:ea typeface="Calibri" panose="020F0502020204030204" pitchFamily="34" charset="0"/>
                <a:cs typeface="Times New Roman" panose="02020603050405020304" pitchFamily="18" charset="0"/>
              </a:rPr>
              <a:t>4. Approbation des comptes annuels </a:t>
            </a:r>
          </a:p>
        </p:txBody>
      </p:sp>
      <p:sp>
        <p:nvSpPr>
          <p:cNvPr id="4" name="Espace réservé du contenu 2">
            <a:extLst>
              <a:ext uri="{FF2B5EF4-FFF2-40B4-BE49-F238E27FC236}">
                <a16:creationId xmlns:a16="http://schemas.microsoft.com/office/drawing/2014/main" id="{2510CB2A-E648-4C17-97BB-7D1F994C9B10}"/>
              </a:ext>
            </a:extLst>
          </p:cNvPr>
          <p:cNvSpPr>
            <a:spLocks noGrp="1"/>
          </p:cNvSpPr>
          <p:nvPr>
            <p:ph idx="1"/>
          </p:nvPr>
        </p:nvSpPr>
        <p:spPr>
          <a:xfrm>
            <a:off x="1097280" y="1845734"/>
            <a:ext cx="10058400" cy="4023360"/>
          </a:xfrm>
        </p:spPr>
        <p:txBody>
          <a:bodyPr/>
          <a:lstStyle/>
          <a:p>
            <a:pPr>
              <a:lnSpc>
                <a:spcPct val="150000"/>
              </a:lnSpc>
              <a:spcAft>
                <a:spcPts val="800"/>
              </a:spcAft>
            </a:pPr>
            <a:r>
              <a:rPr lang="fr-BE" sz="1800" dirty="0">
                <a:effectLst/>
                <a:latin typeface="Raleway" pitchFamily="2" charset="0"/>
                <a:ea typeface="Calibri" panose="020F0502020204030204" pitchFamily="34" charset="0"/>
                <a:cs typeface="Times New Roman" panose="02020603050405020304" pitchFamily="18" charset="0"/>
              </a:rPr>
              <a:t>Le Conseil d’Administration vous prie de bien vouloir statuer sur le bilan, les résultats et les comptes annuels tels qu'ils vous sont présentés ci-dessus.</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6461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A20947-72CC-4669-BB41-A6E5D2FDAEEB}"/>
              </a:ext>
            </a:extLst>
          </p:cNvPr>
          <p:cNvSpPr>
            <a:spLocks noGrp="1"/>
          </p:cNvSpPr>
          <p:nvPr>
            <p:ph type="title"/>
          </p:nvPr>
        </p:nvSpPr>
        <p:spPr/>
        <p:txBody>
          <a:bodyPr>
            <a:normAutofit/>
          </a:bodyPr>
          <a:lstStyle/>
          <a:p>
            <a:r>
              <a:rPr lang="fr-FR" sz="2800" dirty="0">
                <a:solidFill>
                  <a:schemeClr val="tx1"/>
                </a:solidFill>
                <a:effectLst/>
                <a:latin typeface="Raleway" pitchFamily="2" charset="0"/>
                <a:ea typeface="Calibri" panose="020F0502020204030204" pitchFamily="34" charset="0"/>
                <a:cs typeface="Times New Roman" panose="02020603050405020304" pitchFamily="18" charset="0"/>
              </a:rPr>
              <a:t>5. Affectation du résultat </a:t>
            </a:r>
          </a:p>
        </p:txBody>
      </p:sp>
      <p:sp>
        <p:nvSpPr>
          <p:cNvPr id="4" name="Espace réservé du contenu 2">
            <a:extLst>
              <a:ext uri="{FF2B5EF4-FFF2-40B4-BE49-F238E27FC236}">
                <a16:creationId xmlns:a16="http://schemas.microsoft.com/office/drawing/2014/main" id="{2510CB2A-E648-4C17-97BB-7D1F994C9B10}"/>
              </a:ext>
            </a:extLst>
          </p:cNvPr>
          <p:cNvSpPr>
            <a:spLocks noGrp="1"/>
          </p:cNvSpPr>
          <p:nvPr>
            <p:ph idx="1"/>
          </p:nvPr>
        </p:nvSpPr>
        <p:spPr>
          <a:xfrm>
            <a:off x="1097280" y="1845734"/>
            <a:ext cx="10058400" cy="4023360"/>
          </a:xfrm>
        </p:spPr>
        <p:txBody>
          <a:bodyPr/>
          <a:lstStyle/>
          <a:p>
            <a:pPr>
              <a:lnSpc>
                <a:spcPct val="150000"/>
              </a:lnSpc>
              <a:spcAft>
                <a:spcPts val="800"/>
              </a:spcAft>
            </a:pPr>
            <a:r>
              <a:rPr lang="fr-BE" sz="1800" dirty="0">
                <a:effectLst/>
                <a:latin typeface="Raleway" pitchFamily="2" charset="0"/>
                <a:ea typeface="Calibri" panose="020F0502020204030204" pitchFamily="34" charset="0"/>
                <a:cs typeface="Times New Roman" panose="02020603050405020304" pitchFamily="18" charset="0"/>
              </a:rPr>
              <a:t>La proposition d’affectation du résultat de 2022 est de reporter ce solde négatif sur la perte reportée des années antérieures (Solde reporté : 18.993,23€). Ce résultat cumulé étant négatif, nous proposons de reporter la perte et de ne pas rémunérer le capital.</a:t>
            </a:r>
            <a:endParaRPr lang="fr-BE" sz="1800" dirty="0">
              <a:latin typeface="Raleway" pitchFamily="2" charset="0"/>
              <a:ea typeface="Calibri" panose="020F0502020204030204" pitchFamily="34" charset="0"/>
              <a:cs typeface="Times New Roman" panose="02020603050405020304" pitchFamily="18" charset="0"/>
            </a:endParaRPr>
          </a:p>
          <a:p>
            <a:pPr>
              <a:lnSpc>
                <a:spcPct val="150000"/>
              </a:lnSpc>
              <a:spcAft>
                <a:spcPts val="800"/>
              </a:spcAft>
            </a:pP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0058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A20947-72CC-4669-BB41-A6E5D2FDAEEB}"/>
              </a:ext>
            </a:extLst>
          </p:cNvPr>
          <p:cNvSpPr>
            <a:spLocks noGrp="1"/>
          </p:cNvSpPr>
          <p:nvPr>
            <p:ph type="title"/>
          </p:nvPr>
        </p:nvSpPr>
        <p:spPr/>
        <p:txBody>
          <a:bodyPr>
            <a:normAutofit/>
          </a:bodyPr>
          <a:lstStyle/>
          <a:p>
            <a:r>
              <a:rPr lang="fr-FR" sz="2800" dirty="0">
                <a:effectLst/>
                <a:latin typeface="Raleway" pitchFamily="2" charset="0"/>
                <a:ea typeface="Calibri" panose="020F0502020204030204" pitchFamily="34" charset="0"/>
                <a:cs typeface="Times New Roman" panose="02020603050405020304" pitchFamily="18" charset="0"/>
              </a:rPr>
              <a:t>6. Vote sur la décharge des administrateurs et administratrices pour l’exercice 2022 </a:t>
            </a:r>
          </a:p>
        </p:txBody>
      </p:sp>
      <p:sp>
        <p:nvSpPr>
          <p:cNvPr id="4" name="Espace réservé du contenu 2">
            <a:extLst>
              <a:ext uri="{FF2B5EF4-FFF2-40B4-BE49-F238E27FC236}">
                <a16:creationId xmlns:a16="http://schemas.microsoft.com/office/drawing/2014/main" id="{2510CB2A-E648-4C17-97BB-7D1F994C9B10}"/>
              </a:ext>
            </a:extLst>
          </p:cNvPr>
          <p:cNvSpPr>
            <a:spLocks noGrp="1"/>
          </p:cNvSpPr>
          <p:nvPr>
            <p:ph idx="1"/>
          </p:nvPr>
        </p:nvSpPr>
        <p:spPr>
          <a:xfrm>
            <a:off x="1097280" y="1845734"/>
            <a:ext cx="10058400" cy="4023360"/>
          </a:xfrm>
        </p:spPr>
        <p:txBody>
          <a:bodyPr/>
          <a:lstStyle/>
          <a:p>
            <a:pPr>
              <a:lnSpc>
                <a:spcPct val="150000"/>
              </a:lnSpc>
              <a:spcAft>
                <a:spcPts val="800"/>
              </a:spcAft>
            </a:pPr>
            <a:r>
              <a:rPr lang="fr-BE" sz="1800" dirty="0">
                <a:effectLst/>
                <a:latin typeface="Raleway" pitchFamily="2" charset="0"/>
                <a:ea typeface="Calibri" panose="020F0502020204030204" pitchFamily="34" charset="0"/>
                <a:cs typeface="Times New Roman" panose="02020603050405020304" pitchFamily="18" charset="0"/>
              </a:rPr>
              <a:t>Le Conseil d’administration propose aux coopérateurs et coopératrices de décharger les administrateurs et administratrices pour l'exercice 2022.</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9097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A20947-72CC-4669-BB41-A6E5D2FDAEEB}"/>
              </a:ext>
            </a:extLst>
          </p:cNvPr>
          <p:cNvSpPr>
            <a:spLocks noGrp="1"/>
          </p:cNvSpPr>
          <p:nvPr>
            <p:ph type="title"/>
          </p:nvPr>
        </p:nvSpPr>
        <p:spPr/>
        <p:txBody>
          <a:bodyPr>
            <a:normAutofit/>
          </a:bodyPr>
          <a:lstStyle/>
          <a:p>
            <a:r>
              <a:rPr lang="fr-FR" sz="2800" dirty="0">
                <a:effectLst/>
                <a:latin typeface="Raleway" pitchFamily="2" charset="0"/>
                <a:ea typeface="Calibri" panose="020F0502020204030204" pitchFamily="34" charset="0"/>
                <a:cs typeface="Times New Roman" panose="02020603050405020304" pitchFamily="18" charset="0"/>
              </a:rPr>
              <a:t>7. </a:t>
            </a:r>
            <a:r>
              <a:rPr lang="fr-BE" sz="2800" b="0" i="0" dirty="0">
                <a:solidFill>
                  <a:srgbClr val="3B3F44"/>
                </a:solidFill>
                <a:effectLst/>
                <a:latin typeface="Raleway" pitchFamily="2" charset="0"/>
              </a:rPr>
              <a:t>Vote pour l’élection de nouveaux administrateurs</a:t>
            </a:r>
            <a:endParaRPr lang="fr-FR" sz="2800" dirty="0">
              <a:effectLst/>
              <a:latin typeface="Raleway" pitchFamily="2" charset="0"/>
              <a:ea typeface="Calibri" panose="020F0502020204030204" pitchFamily="34" charset="0"/>
              <a:cs typeface="Times New Roman" panose="02020603050405020304" pitchFamily="18" charset="0"/>
            </a:endParaRPr>
          </a:p>
        </p:txBody>
      </p:sp>
      <p:sp>
        <p:nvSpPr>
          <p:cNvPr id="4" name="Espace réservé du contenu 2">
            <a:extLst>
              <a:ext uri="{FF2B5EF4-FFF2-40B4-BE49-F238E27FC236}">
                <a16:creationId xmlns:a16="http://schemas.microsoft.com/office/drawing/2014/main" id="{2510CB2A-E648-4C17-97BB-7D1F994C9B10}"/>
              </a:ext>
            </a:extLst>
          </p:cNvPr>
          <p:cNvSpPr>
            <a:spLocks noGrp="1"/>
          </p:cNvSpPr>
          <p:nvPr>
            <p:ph idx="1"/>
          </p:nvPr>
        </p:nvSpPr>
        <p:spPr>
          <a:xfrm>
            <a:off x="1097280" y="1845734"/>
            <a:ext cx="10058400" cy="1038143"/>
          </a:xfrm>
        </p:spPr>
        <p:txBody>
          <a:bodyPr/>
          <a:lstStyle/>
          <a:p>
            <a:pPr>
              <a:lnSpc>
                <a:spcPct val="150000"/>
              </a:lnSpc>
              <a:spcAft>
                <a:spcPts val="800"/>
              </a:spcAft>
            </a:pPr>
            <a:r>
              <a:rPr lang="fr-BE" sz="1800" dirty="0">
                <a:effectLst/>
                <a:latin typeface="Raleway" pitchFamily="2" charset="0"/>
                <a:ea typeface="Calibri" panose="020F0502020204030204" pitchFamily="34" charset="0"/>
                <a:cs typeface="Times New Roman" panose="02020603050405020304" pitchFamily="18" charset="0"/>
              </a:rPr>
              <a:t>Gaëlle et Pierre sont arrivés au terme de leur mandat d’administrateur. </a:t>
            </a:r>
            <a:r>
              <a:rPr lang="fr-BE" sz="1800" dirty="0">
                <a:latin typeface="Raleway" pitchFamily="2" charset="0"/>
                <a:ea typeface="Calibri" panose="020F0502020204030204" pitchFamily="34" charset="0"/>
                <a:cs typeface="Times New Roman" panose="02020603050405020304" pitchFamily="18" charset="0"/>
              </a:rPr>
              <a:t>Voici des nouveaux candidat·es pour rejoindre le conseil d’administration (déjà composé de Alain et Alexandre):</a:t>
            </a:r>
            <a:endParaRPr lang="fr-BE" sz="1800" dirty="0">
              <a:effectLst/>
              <a:latin typeface="Raleway" pitchFamily="2" charset="0"/>
              <a:ea typeface="Calibri" panose="020F0502020204030204" pitchFamily="34" charset="0"/>
              <a:cs typeface="Times New Roman" panose="02020603050405020304" pitchFamily="18" charset="0"/>
            </a:endParaRPr>
          </a:p>
        </p:txBody>
      </p:sp>
      <p:pic>
        <p:nvPicPr>
          <p:cNvPr id="5" name="Picture 4" descr="A picture containing person, person, necktie, wearing&#10;&#10;Description automatically generated">
            <a:extLst>
              <a:ext uri="{FF2B5EF4-FFF2-40B4-BE49-F238E27FC236}">
                <a16:creationId xmlns:a16="http://schemas.microsoft.com/office/drawing/2014/main" id="{022210B3-B31E-421C-CC26-6CEB92E40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2992251"/>
            <a:ext cx="1440000" cy="1440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7" name="Picture 6" descr="A person talking on a cell phone&#10;&#10;Description automatically generated with medium confidence">
            <a:extLst>
              <a:ext uri="{FF2B5EF4-FFF2-40B4-BE49-F238E27FC236}">
                <a16:creationId xmlns:a16="http://schemas.microsoft.com/office/drawing/2014/main" id="{2D064EFC-0BC8-04F5-9F14-9FC27DBF51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8349" y="2992251"/>
            <a:ext cx="1440000" cy="1440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9" name="Picture 8" descr="A person with a beard&#10;&#10;Description automatically generated with medium confidence">
            <a:extLst>
              <a:ext uri="{FF2B5EF4-FFF2-40B4-BE49-F238E27FC236}">
                <a16:creationId xmlns:a16="http://schemas.microsoft.com/office/drawing/2014/main" id="{5D80E99E-8232-FF5F-B018-C3C9447221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2817" y="2992251"/>
            <a:ext cx="1440000" cy="1440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1" name="Picture 10" descr="A person smiling for the camera&#10;&#10;Description automatically generated with low confidence">
            <a:extLst>
              <a:ext uri="{FF2B5EF4-FFF2-40B4-BE49-F238E27FC236}">
                <a16:creationId xmlns:a16="http://schemas.microsoft.com/office/drawing/2014/main" id="{E24B3131-0499-FFF4-E683-2AABAB58DE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46249" y="2992251"/>
            <a:ext cx="1440000" cy="1440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3" name="Picture 12" descr="A person smiling at the camera&#10;&#10;Description automatically generated with medium confidence">
            <a:extLst>
              <a:ext uri="{FF2B5EF4-FFF2-40B4-BE49-F238E27FC236}">
                <a16:creationId xmlns:a16="http://schemas.microsoft.com/office/drawing/2014/main" id="{6D7E5C49-89FB-22AB-2FE9-A52CD7F303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33881" y="2992251"/>
            <a:ext cx="1440000" cy="1440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5" name="Picture 14" descr="A person with a beard&#10;&#10;Description automatically generated with medium confidence">
            <a:extLst>
              <a:ext uri="{FF2B5EF4-FFF2-40B4-BE49-F238E27FC236}">
                <a16:creationId xmlns:a16="http://schemas.microsoft.com/office/drawing/2014/main" id="{65621985-A649-F8B9-B413-3A1E2556486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84983" y="2992251"/>
            <a:ext cx="1440000" cy="1440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16" name="Espace réservé du contenu 2">
            <a:extLst>
              <a:ext uri="{FF2B5EF4-FFF2-40B4-BE49-F238E27FC236}">
                <a16:creationId xmlns:a16="http://schemas.microsoft.com/office/drawing/2014/main" id="{8A40FBD9-4D5D-DA89-8100-C97E6526C1D5}"/>
              </a:ext>
            </a:extLst>
          </p:cNvPr>
          <p:cNvSpPr txBox="1">
            <a:spLocks/>
          </p:cNvSpPr>
          <p:nvPr/>
        </p:nvSpPr>
        <p:spPr>
          <a:xfrm>
            <a:off x="1097280" y="4540625"/>
            <a:ext cx="1440000" cy="1038143"/>
          </a:xfrm>
          <a:prstGeom prst="rect">
            <a:avLst/>
          </a:prstGeom>
        </p:spPr>
        <p:txBody>
          <a:bodyPr vert="horz" lIns="0" tIns="45720" rIns="0" bIns="45720" rtlCol="0">
            <a:normAutofit/>
          </a:bodyPr>
          <a:lstStyle>
            <a:lvl1pPr marL="91440" indent="-91440" algn="l" defTabSz="914400" rtl="0" eaLnBrk="1" latinLnBrk="0" hangingPunct="1">
              <a:lnSpc>
                <a:spcPct val="15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1pPr>
            <a:lvl2pPr marL="384048" indent="-182880" algn="l" defTabSz="914400" rtl="0" eaLnBrk="1" latinLnBrk="0" hangingPunct="1">
              <a:lnSpc>
                <a:spcPct val="15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2pPr>
            <a:lvl3pPr marL="566928" indent="-182880" algn="l" defTabSz="914400" rtl="0" eaLnBrk="1" latinLnBrk="0" hangingPunct="1">
              <a:lnSpc>
                <a:spcPct val="15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3pPr>
            <a:lvl4pPr marL="749808" indent="-182880" algn="l" defTabSz="914400" rtl="0" eaLnBrk="1" latinLnBrk="0" hangingPunct="1">
              <a:lnSpc>
                <a:spcPct val="15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4pPr>
            <a:lvl5pPr marL="932688" indent="-182880" algn="l" defTabSz="914400" rtl="0" eaLnBrk="1" latinLnBrk="0" hangingPunct="1">
              <a:lnSpc>
                <a:spcPct val="15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spcAft>
                <a:spcPts val="800"/>
              </a:spcAft>
              <a:buNone/>
            </a:pPr>
            <a:r>
              <a:rPr lang="fr-BE" sz="1800" dirty="0">
                <a:latin typeface="Raleway" pitchFamily="2" charset="0"/>
                <a:ea typeface="Calibri" panose="020F0502020204030204" pitchFamily="34" charset="0"/>
                <a:cs typeface="Times New Roman" panose="02020603050405020304" pitchFamily="18" charset="0"/>
              </a:rPr>
              <a:t>Pierre</a:t>
            </a:r>
            <a:br>
              <a:rPr lang="fr-BE" sz="1800" dirty="0">
                <a:latin typeface="Raleway" pitchFamily="2" charset="0"/>
                <a:ea typeface="Calibri" panose="020F0502020204030204" pitchFamily="34" charset="0"/>
                <a:cs typeface="Times New Roman" panose="02020603050405020304" pitchFamily="18" charset="0"/>
              </a:rPr>
            </a:br>
            <a:r>
              <a:rPr lang="fr-BE" sz="1800" dirty="0">
                <a:latin typeface="Raleway" pitchFamily="2" charset="0"/>
                <a:ea typeface="Calibri" panose="020F0502020204030204" pitchFamily="34" charset="0"/>
                <a:cs typeface="Times New Roman" panose="02020603050405020304" pitchFamily="18" charset="0"/>
              </a:rPr>
              <a:t>Schmit</a:t>
            </a:r>
          </a:p>
        </p:txBody>
      </p:sp>
      <p:sp>
        <p:nvSpPr>
          <p:cNvPr id="17" name="Espace réservé du contenu 2">
            <a:extLst>
              <a:ext uri="{FF2B5EF4-FFF2-40B4-BE49-F238E27FC236}">
                <a16:creationId xmlns:a16="http://schemas.microsoft.com/office/drawing/2014/main" id="{074DE56D-BCAA-8BEC-51C4-4134F8333E35}"/>
              </a:ext>
            </a:extLst>
          </p:cNvPr>
          <p:cNvSpPr txBox="1">
            <a:spLocks/>
          </p:cNvSpPr>
          <p:nvPr/>
        </p:nvSpPr>
        <p:spPr>
          <a:xfrm>
            <a:off x="4368349" y="4588165"/>
            <a:ext cx="1440000" cy="1038143"/>
          </a:xfrm>
          <a:prstGeom prst="rect">
            <a:avLst/>
          </a:prstGeom>
        </p:spPr>
        <p:txBody>
          <a:bodyPr vert="horz" lIns="0" tIns="45720" rIns="0" bIns="45720" rtlCol="0">
            <a:normAutofit/>
          </a:bodyPr>
          <a:lstStyle>
            <a:lvl1pPr marL="91440" indent="-91440" algn="l" defTabSz="914400" rtl="0" eaLnBrk="1" latinLnBrk="0" hangingPunct="1">
              <a:lnSpc>
                <a:spcPct val="15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1pPr>
            <a:lvl2pPr marL="384048" indent="-182880" algn="l" defTabSz="914400" rtl="0" eaLnBrk="1" latinLnBrk="0" hangingPunct="1">
              <a:lnSpc>
                <a:spcPct val="15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2pPr>
            <a:lvl3pPr marL="566928" indent="-182880" algn="l" defTabSz="914400" rtl="0" eaLnBrk="1" latinLnBrk="0" hangingPunct="1">
              <a:lnSpc>
                <a:spcPct val="15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3pPr>
            <a:lvl4pPr marL="749808" indent="-182880" algn="l" defTabSz="914400" rtl="0" eaLnBrk="1" latinLnBrk="0" hangingPunct="1">
              <a:lnSpc>
                <a:spcPct val="15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4pPr>
            <a:lvl5pPr marL="932688" indent="-182880" algn="l" defTabSz="914400" rtl="0" eaLnBrk="1" latinLnBrk="0" hangingPunct="1">
              <a:lnSpc>
                <a:spcPct val="15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spcAft>
                <a:spcPts val="800"/>
              </a:spcAft>
              <a:buNone/>
            </a:pPr>
            <a:r>
              <a:rPr lang="fr-BE" sz="1800" dirty="0">
                <a:latin typeface="Raleway" pitchFamily="2" charset="0"/>
                <a:ea typeface="Calibri" panose="020F0502020204030204" pitchFamily="34" charset="0"/>
                <a:cs typeface="Times New Roman" panose="02020603050405020304" pitchFamily="18" charset="0"/>
              </a:rPr>
              <a:t>Olivier</a:t>
            </a:r>
            <a:br>
              <a:rPr lang="fr-BE" sz="1800" dirty="0">
                <a:latin typeface="Raleway" pitchFamily="2" charset="0"/>
                <a:ea typeface="Calibri" panose="020F0502020204030204" pitchFamily="34" charset="0"/>
                <a:cs typeface="Times New Roman" panose="02020603050405020304" pitchFamily="18" charset="0"/>
              </a:rPr>
            </a:br>
            <a:r>
              <a:rPr lang="fr-BE" sz="1800" dirty="0">
                <a:latin typeface="Raleway" pitchFamily="2" charset="0"/>
                <a:ea typeface="Calibri" panose="020F0502020204030204" pitchFamily="34" charset="0"/>
                <a:cs typeface="Times New Roman" panose="02020603050405020304" pitchFamily="18" charset="0"/>
              </a:rPr>
              <a:t>Servais</a:t>
            </a:r>
          </a:p>
        </p:txBody>
      </p:sp>
      <p:sp>
        <p:nvSpPr>
          <p:cNvPr id="18" name="Espace réservé du contenu 2">
            <a:extLst>
              <a:ext uri="{FF2B5EF4-FFF2-40B4-BE49-F238E27FC236}">
                <a16:creationId xmlns:a16="http://schemas.microsoft.com/office/drawing/2014/main" id="{282669FE-047D-C0C1-ED43-C1F0B43976AD}"/>
              </a:ext>
            </a:extLst>
          </p:cNvPr>
          <p:cNvSpPr txBox="1">
            <a:spLocks/>
          </p:cNvSpPr>
          <p:nvPr/>
        </p:nvSpPr>
        <p:spPr>
          <a:xfrm>
            <a:off x="2724917" y="4540623"/>
            <a:ext cx="1440000" cy="1038143"/>
          </a:xfrm>
          <a:prstGeom prst="rect">
            <a:avLst/>
          </a:prstGeom>
        </p:spPr>
        <p:txBody>
          <a:bodyPr vert="horz" lIns="0" tIns="45720" rIns="0" bIns="45720" rtlCol="0">
            <a:normAutofit/>
          </a:bodyPr>
          <a:lstStyle>
            <a:lvl1pPr marL="91440" indent="-91440" algn="l" defTabSz="914400" rtl="0" eaLnBrk="1" latinLnBrk="0" hangingPunct="1">
              <a:lnSpc>
                <a:spcPct val="15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1pPr>
            <a:lvl2pPr marL="384048" indent="-182880" algn="l" defTabSz="914400" rtl="0" eaLnBrk="1" latinLnBrk="0" hangingPunct="1">
              <a:lnSpc>
                <a:spcPct val="15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2pPr>
            <a:lvl3pPr marL="566928" indent="-182880" algn="l" defTabSz="914400" rtl="0" eaLnBrk="1" latinLnBrk="0" hangingPunct="1">
              <a:lnSpc>
                <a:spcPct val="15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3pPr>
            <a:lvl4pPr marL="749808" indent="-182880" algn="l" defTabSz="914400" rtl="0" eaLnBrk="1" latinLnBrk="0" hangingPunct="1">
              <a:lnSpc>
                <a:spcPct val="15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4pPr>
            <a:lvl5pPr marL="932688" indent="-182880" algn="l" defTabSz="914400" rtl="0" eaLnBrk="1" latinLnBrk="0" hangingPunct="1">
              <a:lnSpc>
                <a:spcPct val="15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spcAft>
                <a:spcPts val="800"/>
              </a:spcAft>
              <a:buNone/>
            </a:pPr>
            <a:r>
              <a:rPr lang="fr-BE" sz="1800" dirty="0">
                <a:latin typeface="Raleway" pitchFamily="2" charset="0"/>
                <a:ea typeface="Calibri" panose="020F0502020204030204" pitchFamily="34" charset="0"/>
                <a:cs typeface="Times New Roman" panose="02020603050405020304" pitchFamily="18" charset="0"/>
              </a:rPr>
              <a:t>Diane</a:t>
            </a:r>
            <a:br>
              <a:rPr lang="fr-BE" sz="1800" dirty="0">
                <a:latin typeface="Raleway" pitchFamily="2" charset="0"/>
                <a:ea typeface="Calibri" panose="020F0502020204030204" pitchFamily="34" charset="0"/>
                <a:cs typeface="Times New Roman" panose="02020603050405020304" pitchFamily="18" charset="0"/>
              </a:rPr>
            </a:br>
            <a:r>
              <a:rPr lang="fr-BE" sz="1800" dirty="0">
                <a:latin typeface="Raleway" pitchFamily="2" charset="0"/>
                <a:ea typeface="Calibri" panose="020F0502020204030204" pitchFamily="34" charset="0"/>
                <a:cs typeface="Times New Roman" panose="02020603050405020304" pitchFamily="18" charset="0"/>
              </a:rPr>
              <a:t>Delava</a:t>
            </a:r>
          </a:p>
        </p:txBody>
      </p:sp>
      <p:sp>
        <p:nvSpPr>
          <p:cNvPr id="19" name="Espace réservé du contenu 2">
            <a:extLst>
              <a:ext uri="{FF2B5EF4-FFF2-40B4-BE49-F238E27FC236}">
                <a16:creationId xmlns:a16="http://schemas.microsoft.com/office/drawing/2014/main" id="{F21101C4-2B06-0A1B-3617-9D47AD853B0B}"/>
              </a:ext>
            </a:extLst>
          </p:cNvPr>
          <p:cNvSpPr txBox="1">
            <a:spLocks/>
          </p:cNvSpPr>
          <p:nvPr/>
        </p:nvSpPr>
        <p:spPr>
          <a:xfrm>
            <a:off x="5995986" y="4588165"/>
            <a:ext cx="1440000" cy="1038143"/>
          </a:xfrm>
          <a:prstGeom prst="rect">
            <a:avLst/>
          </a:prstGeom>
        </p:spPr>
        <p:txBody>
          <a:bodyPr vert="horz" lIns="0" tIns="45720" rIns="0" bIns="45720" rtlCol="0">
            <a:normAutofit/>
          </a:bodyPr>
          <a:lstStyle>
            <a:lvl1pPr marL="91440" indent="-91440" algn="l" defTabSz="914400" rtl="0" eaLnBrk="1" latinLnBrk="0" hangingPunct="1">
              <a:lnSpc>
                <a:spcPct val="15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1pPr>
            <a:lvl2pPr marL="384048" indent="-182880" algn="l" defTabSz="914400" rtl="0" eaLnBrk="1" latinLnBrk="0" hangingPunct="1">
              <a:lnSpc>
                <a:spcPct val="15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2pPr>
            <a:lvl3pPr marL="566928" indent="-182880" algn="l" defTabSz="914400" rtl="0" eaLnBrk="1" latinLnBrk="0" hangingPunct="1">
              <a:lnSpc>
                <a:spcPct val="15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3pPr>
            <a:lvl4pPr marL="749808" indent="-182880" algn="l" defTabSz="914400" rtl="0" eaLnBrk="1" latinLnBrk="0" hangingPunct="1">
              <a:lnSpc>
                <a:spcPct val="15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4pPr>
            <a:lvl5pPr marL="932688" indent="-182880" algn="l" defTabSz="914400" rtl="0" eaLnBrk="1" latinLnBrk="0" hangingPunct="1">
              <a:lnSpc>
                <a:spcPct val="15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spcAft>
                <a:spcPts val="800"/>
              </a:spcAft>
              <a:buNone/>
            </a:pPr>
            <a:r>
              <a:rPr lang="fr-BE" sz="1800" dirty="0">
                <a:latin typeface="Raleway" pitchFamily="2" charset="0"/>
                <a:ea typeface="Calibri" panose="020F0502020204030204" pitchFamily="34" charset="0"/>
                <a:cs typeface="Times New Roman" panose="02020603050405020304" pitchFamily="18" charset="0"/>
              </a:rPr>
              <a:t>Virgile</a:t>
            </a:r>
            <a:br>
              <a:rPr lang="fr-BE" sz="1800" dirty="0">
                <a:latin typeface="Raleway" pitchFamily="2" charset="0"/>
                <a:ea typeface="Calibri" panose="020F0502020204030204" pitchFamily="34" charset="0"/>
                <a:cs typeface="Times New Roman" panose="02020603050405020304" pitchFamily="18" charset="0"/>
              </a:rPr>
            </a:br>
            <a:r>
              <a:rPr lang="fr-BE" sz="1800" dirty="0">
                <a:latin typeface="Raleway" pitchFamily="2" charset="0"/>
                <a:ea typeface="Calibri" panose="020F0502020204030204" pitchFamily="34" charset="0"/>
                <a:cs typeface="Times New Roman" panose="02020603050405020304" pitchFamily="18" charset="0"/>
              </a:rPr>
              <a:t>Descroix</a:t>
            </a:r>
          </a:p>
        </p:txBody>
      </p:sp>
      <p:sp>
        <p:nvSpPr>
          <p:cNvPr id="20" name="Espace réservé du contenu 2">
            <a:extLst>
              <a:ext uri="{FF2B5EF4-FFF2-40B4-BE49-F238E27FC236}">
                <a16:creationId xmlns:a16="http://schemas.microsoft.com/office/drawing/2014/main" id="{FAC11505-3F6B-CE89-6898-D5ECD78E9F50}"/>
              </a:ext>
            </a:extLst>
          </p:cNvPr>
          <p:cNvSpPr txBox="1">
            <a:spLocks/>
          </p:cNvSpPr>
          <p:nvPr/>
        </p:nvSpPr>
        <p:spPr>
          <a:xfrm>
            <a:off x="7623623" y="4588164"/>
            <a:ext cx="1440000" cy="1038143"/>
          </a:xfrm>
          <a:prstGeom prst="rect">
            <a:avLst/>
          </a:prstGeom>
        </p:spPr>
        <p:txBody>
          <a:bodyPr vert="horz" lIns="0" tIns="45720" rIns="0" bIns="45720" rtlCol="0">
            <a:normAutofit/>
          </a:bodyPr>
          <a:lstStyle>
            <a:lvl1pPr marL="91440" indent="-91440" algn="l" defTabSz="914400" rtl="0" eaLnBrk="1" latinLnBrk="0" hangingPunct="1">
              <a:lnSpc>
                <a:spcPct val="15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1pPr>
            <a:lvl2pPr marL="384048" indent="-182880" algn="l" defTabSz="914400" rtl="0" eaLnBrk="1" latinLnBrk="0" hangingPunct="1">
              <a:lnSpc>
                <a:spcPct val="15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2pPr>
            <a:lvl3pPr marL="566928" indent="-182880" algn="l" defTabSz="914400" rtl="0" eaLnBrk="1" latinLnBrk="0" hangingPunct="1">
              <a:lnSpc>
                <a:spcPct val="15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3pPr>
            <a:lvl4pPr marL="749808" indent="-182880" algn="l" defTabSz="914400" rtl="0" eaLnBrk="1" latinLnBrk="0" hangingPunct="1">
              <a:lnSpc>
                <a:spcPct val="15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4pPr>
            <a:lvl5pPr marL="932688" indent="-182880" algn="l" defTabSz="914400" rtl="0" eaLnBrk="1" latinLnBrk="0" hangingPunct="1">
              <a:lnSpc>
                <a:spcPct val="15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spcAft>
                <a:spcPts val="800"/>
              </a:spcAft>
              <a:buNone/>
            </a:pPr>
            <a:r>
              <a:rPr lang="fr-BE" sz="1800" dirty="0">
                <a:latin typeface="Raleway" pitchFamily="2" charset="0"/>
                <a:ea typeface="Calibri" panose="020F0502020204030204" pitchFamily="34" charset="0"/>
                <a:cs typeface="Times New Roman" panose="02020603050405020304" pitchFamily="18" charset="0"/>
              </a:rPr>
              <a:t>Christel</a:t>
            </a:r>
            <a:br>
              <a:rPr lang="fr-BE" sz="1800" dirty="0">
                <a:latin typeface="Raleway" pitchFamily="2" charset="0"/>
                <a:ea typeface="Calibri" panose="020F0502020204030204" pitchFamily="34" charset="0"/>
                <a:cs typeface="Times New Roman" panose="02020603050405020304" pitchFamily="18" charset="0"/>
              </a:rPr>
            </a:br>
            <a:r>
              <a:rPr lang="fr-BE" sz="1800" dirty="0">
                <a:latin typeface="Raleway" pitchFamily="2" charset="0"/>
                <a:ea typeface="Calibri" panose="020F0502020204030204" pitchFamily="34" charset="0"/>
                <a:cs typeface="Times New Roman" panose="02020603050405020304" pitchFamily="18" charset="0"/>
              </a:rPr>
              <a:t>Droogmans</a:t>
            </a:r>
          </a:p>
        </p:txBody>
      </p:sp>
      <p:sp>
        <p:nvSpPr>
          <p:cNvPr id="21" name="Espace réservé du contenu 2">
            <a:extLst>
              <a:ext uri="{FF2B5EF4-FFF2-40B4-BE49-F238E27FC236}">
                <a16:creationId xmlns:a16="http://schemas.microsoft.com/office/drawing/2014/main" id="{F072DA97-8D40-AC23-B860-ED89D478CB56}"/>
              </a:ext>
            </a:extLst>
          </p:cNvPr>
          <p:cNvSpPr txBox="1">
            <a:spLocks/>
          </p:cNvSpPr>
          <p:nvPr/>
        </p:nvSpPr>
        <p:spPr>
          <a:xfrm>
            <a:off x="9284983" y="4540623"/>
            <a:ext cx="1440000" cy="1038143"/>
          </a:xfrm>
          <a:prstGeom prst="rect">
            <a:avLst/>
          </a:prstGeom>
        </p:spPr>
        <p:txBody>
          <a:bodyPr vert="horz" lIns="0" tIns="45720" rIns="0" bIns="45720" rtlCol="0">
            <a:normAutofit/>
          </a:bodyPr>
          <a:lstStyle>
            <a:lvl1pPr marL="91440" indent="-91440" algn="l" defTabSz="914400" rtl="0" eaLnBrk="1" latinLnBrk="0" hangingPunct="1">
              <a:lnSpc>
                <a:spcPct val="15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1pPr>
            <a:lvl2pPr marL="384048" indent="-182880" algn="l" defTabSz="914400" rtl="0" eaLnBrk="1" latinLnBrk="0" hangingPunct="1">
              <a:lnSpc>
                <a:spcPct val="15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2pPr>
            <a:lvl3pPr marL="566928" indent="-182880" algn="l" defTabSz="914400" rtl="0" eaLnBrk="1" latinLnBrk="0" hangingPunct="1">
              <a:lnSpc>
                <a:spcPct val="15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3pPr>
            <a:lvl4pPr marL="749808" indent="-182880" algn="l" defTabSz="914400" rtl="0" eaLnBrk="1" latinLnBrk="0" hangingPunct="1">
              <a:lnSpc>
                <a:spcPct val="15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4pPr>
            <a:lvl5pPr marL="932688" indent="-182880" algn="l" defTabSz="914400" rtl="0" eaLnBrk="1" latinLnBrk="0" hangingPunct="1">
              <a:lnSpc>
                <a:spcPct val="15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spcAft>
                <a:spcPts val="800"/>
              </a:spcAft>
              <a:buNone/>
            </a:pPr>
            <a:r>
              <a:rPr lang="fr-BE" sz="1800" dirty="0">
                <a:latin typeface="Raleway" pitchFamily="2" charset="0"/>
                <a:ea typeface="Calibri" panose="020F0502020204030204" pitchFamily="34" charset="0"/>
                <a:cs typeface="Times New Roman" panose="02020603050405020304" pitchFamily="18" charset="0"/>
              </a:rPr>
              <a:t>Martin</a:t>
            </a:r>
            <a:br>
              <a:rPr lang="fr-BE" sz="1800" dirty="0">
                <a:latin typeface="Raleway" pitchFamily="2" charset="0"/>
                <a:ea typeface="Calibri" panose="020F0502020204030204" pitchFamily="34" charset="0"/>
                <a:cs typeface="Times New Roman" panose="02020603050405020304" pitchFamily="18" charset="0"/>
              </a:rPr>
            </a:br>
            <a:r>
              <a:rPr lang="fr-BE" sz="1800" dirty="0">
                <a:latin typeface="Raleway" pitchFamily="2" charset="0"/>
                <a:ea typeface="Calibri" panose="020F0502020204030204" pitchFamily="34" charset="0"/>
                <a:cs typeface="Times New Roman" panose="02020603050405020304" pitchFamily="18" charset="0"/>
              </a:rPr>
              <a:t>Ophoven</a:t>
            </a:r>
          </a:p>
        </p:txBody>
      </p:sp>
    </p:spTree>
    <p:extLst>
      <p:ext uri="{BB962C8B-B14F-4D97-AF65-F5344CB8AC3E}">
        <p14:creationId xmlns:p14="http://schemas.microsoft.com/office/powerpoint/2010/main" val="3142856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54D130F1-3AE4-40EC-9BDC-4B3A8B8D66BE}"/>
              </a:ext>
            </a:extLst>
          </p:cNvPr>
          <p:cNvSpPr>
            <a:spLocks noGrp="1"/>
          </p:cNvSpPr>
          <p:nvPr>
            <p:ph type="title"/>
          </p:nvPr>
        </p:nvSpPr>
        <p:spPr/>
        <p:txBody>
          <a:bodyPr/>
          <a:lstStyle/>
          <a:p>
            <a:r>
              <a:rPr lang="fr-BE" dirty="0">
                <a:latin typeface="Raleway" pitchFamily="2" charset="0"/>
              </a:rPr>
              <a:t>Agenda</a:t>
            </a:r>
          </a:p>
        </p:txBody>
      </p:sp>
      <p:sp>
        <p:nvSpPr>
          <p:cNvPr id="6" name="Espace réservé du contenu 5">
            <a:extLst>
              <a:ext uri="{FF2B5EF4-FFF2-40B4-BE49-F238E27FC236}">
                <a16:creationId xmlns:a16="http://schemas.microsoft.com/office/drawing/2014/main" id="{21D2CE8E-BF7A-462E-993B-F429A96B824E}"/>
              </a:ext>
            </a:extLst>
          </p:cNvPr>
          <p:cNvSpPr>
            <a:spLocks noGrp="1"/>
          </p:cNvSpPr>
          <p:nvPr>
            <p:ph idx="1"/>
          </p:nvPr>
        </p:nvSpPr>
        <p:spPr/>
        <p:txBody>
          <a:bodyPr/>
          <a:lstStyle/>
          <a:p>
            <a:pPr marL="457200" indent="-457200">
              <a:buFont typeface="+mj-lt"/>
              <a:buAutoNum type="arabicPeriod"/>
            </a:pPr>
            <a:r>
              <a:rPr lang="fr-BE" dirty="0">
                <a:latin typeface="Raleway" pitchFamily="2" charset="0"/>
              </a:rPr>
              <a:t>2022 en quelques mots</a:t>
            </a:r>
          </a:p>
          <a:p>
            <a:pPr marL="457200" indent="-457200">
              <a:buFont typeface="+mj-lt"/>
              <a:buAutoNum type="arabicPeriod"/>
            </a:pPr>
            <a:r>
              <a:rPr lang="fr-BE" dirty="0">
                <a:latin typeface="Raleway" pitchFamily="2" charset="0"/>
              </a:rPr>
              <a:t>Objectifs pour 2023</a:t>
            </a:r>
          </a:p>
          <a:p>
            <a:pPr marL="457200" indent="-457200">
              <a:buFont typeface="+mj-lt"/>
              <a:buAutoNum type="arabicPeriod"/>
            </a:pPr>
            <a:r>
              <a:rPr lang="fr-BE" dirty="0">
                <a:latin typeface="Raleway" pitchFamily="2" charset="0"/>
              </a:rPr>
              <a:t>Assemblée Générale 2023</a:t>
            </a:r>
          </a:p>
        </p:txBody>
      </p:sp>
    </p:spTree>
    <p:extLst>
      <p:ext uri="{BB962C8B-B14F-4D97-AF65-F5344CB8AC3E}">
        <p14:creationId xmlns:p14="http://schemas.microsoft.com/office/powerpoint/2010/main" val="4013011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A20947-72CC-4669-BB41-A6E5D2FDAEEB}"/>
              </a:ext>
            </a:extLst>
          </p:cNvPr>
          <p:cNvSpPr>
            <a:spLocks noGrp="1"/>
          </p:cNvSpPr>
          <p:nvPr>
            <p:ph type="title"/>
          </p:nvPr>
        </p:nvSpPr>
        <p:spPr>
          <a:noFill/>
        </p:spPr>
        <p:txBody>
          <a:bodyPr>
            <a:normAutofit/>
          </a:bodyPr>
          <a:lstStyle/>
          <a:p>
            <a:r>
              <a:rPr lang="fr-FR" sz="2800" dirty="0">
                <a:effectLst/>
                <a:latin typeface="Raleway" pitchFamily="2" charset="0"/>
                <a:ea typeface="Calibri" panose="020F0502020204030204" pitchFamily="34" charset="0"/>
                <a:cs typeface="Times New Roman" panose="02020603050405020304" pitchFamily="18" charset="0"/>
              </a:rPr>
              <a:t>8. Présentation et vote sur le budget 2023 </a:t>
            </a:r>
          </a:p>
        </p:txBody>
      </p:sp>
      <p:pic>
        <p:nvPicPr>
          <p:cNvPr id="4" name="Picture 3">
            <a:extLst>
              <a:ext uri="{FF2B5EF4-FFF2-40B4-BE49-F238E27FC236}">
                <a16:creationId xmlns:a16="http://schemas.microsoft.com/office/drawing/2014/main" id="{EDF3205A-5AF9-9256-6BDD-BC15707F7655}"/>
              </a:ext>
            </a:extLst>
          </p:cNvPr>
          <p:cNvPicPr>
            <a:picLocks noChangeAspect="1"/>
          </p:cNvPicPr>
          <p:nvPr/>
        </p:nvPicPr>
        <p:blipFill rotWithShape="1">
          <a:blip r:embed="rId2">
            <a:clrChange>
              <a:clrFrom>
                <a:srgbClr val="FFFFFF"/>
              </a:clrFrom>
              <a:clrTo>
                <a:srgbClr val="FFFFFF">
                  <a:alpha val="0"/>
                </a:srgbClr>
              </a:clrTo>
            </a:clrChange>
          </a:blip>
          <a:srcRect t="5015"/>
          <a:stretch/>
        </p:blipFill>
        <p:spPr>
          <a:xfrm>
            <a:off x="1497106" y="1737360"/>
            <a:ext cx="8395131" cy="4632488"/>
          </a:xfrm>
          <a:prstGeom prst="rect">
            <a:avLst/>
          </a:prstGeom>
        </p:spPr>
      </p:pic>
      <p:sp>
        <p:nvSpPr>
          <p:cNvPr id="3" name="ZoneTexte 1">
            <a:extLst>
              <a:ext uri="{FF2B5EF4-FFF2-40B4-BE49-F238E27FC236}">
                <a16:creationId xmlns:a16="http://schemas.microsoft.com/office/drawing/2014/main" id="{8392E9BC-51FF-7628-26D2-E8C307CF06DB}"/>
              </a:ext>
            </a:extLst>
          </p:cNvPr>
          <p:cNvSpPr txBox="1"/>
          <p:nvPr/>
        </p:nvSpPr>
        <p:spPr>
          <a:xfrm>
            <a:off x="4850422" y="1919653"/>
            <a:ext cx="1522373" cy="323165"/>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200" dirty="0">
                <a:latin typeface="Raleway"/>
                <a:cs typeface="Calibri"/>
              </a:rPr>
              <a:t>1540.00 </a:t>
            </a:r>
            <a:r>
              <a:rPr lang="fr-FR" sz="1500" dirty="0">
                <a:ea typeface="+mn-lt"/>
                <a:cs typeface="+mn-lt"/>
              </a:rPr>
              <a:t>€</a:t>
            </a:r>
            <a:endParaRPr lang="fr-FR" sz="1200" dirty="0">
              <a:latin typeface="Raleway"/>
              <a:cs typeface="Calibri"/>
            </a:endParaRPr>
          </a:p>
        </p:txBody>
      </p:sp>
      <p:sp>
        <p:nvSpPr>
          <p:cNvPr id="5" name="ZoneTexte 1">
            <a:extLst>
              <a:ext uri="{FF2B5EF4-FFF2-40B4-BE49-F238E27FC236}">
                <a16:creationId xmlns:a16="http://schemas.microsoft.com/office/drawing/2014/main" id="{DE6D767B-B511-4952-1F94-B93BBEFFD15C}"/>
              </a:ext>
            </a:extLst>
          </p:cNvPr>
          <p:cNvSpPr txBox="1"/>
          <p:nvPr/>
        </p:nvSpPr>
        <p:spPr>
          <a:xfrm>
            <a:off x="4785294" y="3267807"/>
            <a:ext cx="1522373" cy="323165"/>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200" b="1" dirty="0">
                <a:latin typeface="Raleway"/>
                <a:cs typeface="Calibri"/>
              </a:rPr>
              <a:t>17,119,86</a:t>
            </a:r>
            <a:r>
              <a:rPr lang="fr-FR" sz="1500" b="1" dirty="0">
                <a:ea typeface="+mn-lt"/>
                <a:cs typeface="+mn-lt"/>
              </a:rPr>
              <a:t>€</a:t>
            </a:r>
            <a:endParaRPr lang="fr-FR" sz="1200" b="1" dirty="0">
              <a:latin typeface="Raleway"/>
              <a:cs typeface="Calibri"/>
            </a:endParaRPr>
          </a:p>
        </p:txBody>
      </p:sp>
      <p:sp>
        <p:nvSpPr>
          <p:cNvPr id="6" name="ZoneTexte 1">
            <a:extLst>
              <a:ext uri="{FF2B5EF4-FFF2-40B4-BE49-F238E27FC236}">
                <a16:creationId xmlns:a16="http://schemas.microsoft.com/office/drawing/2014/main" id="{EDE81E85-2006-3599-A9B7-90C65EB4ED29}"/>
              </a:ext>
            </a:extLst>
          </p:cNvPr>
          <p:cNvSpPr txBox="1"/>
          <p:nvPr/>
        </p:nvSpPr>
        <p:spPr>
          <a:xfrm>
            <a:off x="4785294" y="5983653"/>
            <a:ext cx="1522373" cy="323165"/>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200" b="1" dirty="0">
                <a:latin typeface="Raleway"/>
                <a:cs typeface="Calibri"/>
              </a:rPr>
              <a:t>4</a:t>
            </a:r>
            <a:r>
              <a:rPr lang="fr-FR" sz="1200" b="1" dirty="0">
                <a:latin typeface="Raleway"/>
                <a:ea typeface="+mn-lt"/>
                <a:cs typeface="+mn-lt"/>
              </a:rPr>
              <a:t>,296,36</a:t>
            </a:r>
            <a:r>
              <a:rPr lang="fr-FR" sz="1500" b="1" dirty="0">
                <a:ea typeface="+mn-lt"/>
                <a:cs typeface="+mn-lt"/>
              </a:rPr>
              <a:t>€</a:t>
            </a:r>
            <a:endParaRPr lang="fr-FR" sz="1200" b="1" dirty="0">
              <a:latin typeface="Raleway"/>
              <a:cs typeface="Calibri"/>
            </a:endParaRPr>
          </a:p>
        </p:txBody>
      </p:sp>
    </p:spTree>
    <p:extLst>
      <p:ext uri="{BB962C8B-B14F-4D97-AF65-F5344CB8AC3E}">
        <p14:creationId xmlns:p14="http://schemas.microsoft.com/office/powerpoint/2010/main" val="2354556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A20947-72CC-4669-BB41-A6E5D2FDAEEB}"/>
              </a:ext>
            </a:extLst>
          </p:cNvPr>
          <p:cNvSpPr>
            <a:spLocks noGrp="1"/>
          </p:cNvSpPr>
          <p:nvPr>
            <p:ph type="title"/>
          </p:nvPr>
        </p:nvSpPr>
        <p:spPr/>
        <p:txBody>
          <a:bodyPr>
            <a:normAutofit/>
          </a:bodyPr>
          <a:lstStyle/>
          <a:p>
            <a:r>
              <a:rPr lang="fr-FR" sz="2800" dirty="0">
                <a:effectLst/>
                <a:latin typeface="Raleway" pitchFamily="2" charset="0"/>
                <a:ea typeface="Calibri" panose="020F0502020204030204" pitchFamily="34" charset="0"/>
                <a:cs typeface="Times New Roman" panose="02020603050405020304" pitchFamily="18" charset="0"/>
              </a:rPr>
              <a:t>9. </a:t>
            </a:r>
            <a:r>
              <a:rPr lang="fr-BE" sz="2800" b="0" i="0" dirty="0">
                <a:solidFill>
                  <a:srgbClr val="3B3F44"/>
                </a:solidFill>
                <a:effectLst/>
                <a:latin typeface="Raleway" pitchFamily="2" charset="0"/>
              </a:rPr>
              <a:t>Vote pour les modifications du nouveau Règlement d'ordre intérieur</a:t>
            </a:r>
            <a:endParaRPr lang="fr-FR" sz="2800" dirty="0">
              <a:effectLst/>
              <a:latin typeface="Raleway" pitchFamily="2" charset="0"/>
              <a:ea typeface="Calibri" panose="020F0502020204030204" pitchFamily="34" charset="0"/>
              <a:cs typeface="Times New Roman" panose="02020603050405020304" pitchFamily="18" charset="0"/>
            </a:endParaRPr>
          </a:p>
        </p:txBody>
      </p:sp>
      <p:sp>
        <p:nvSpPr>
          <p:cNvPr id="4" name="Espace réservé du contenu 2">
            <a:extLst>
              <a:ext uri="{FF2B5EF4-FFF2-40B4-BE49-F238E27FC236}">
                <a16:creationId xmlns:a16="http://schemas.microsoft.com/office/drawing/2014/main" id="{2510CB2A-E648-4C17-97BB-7D1F994C9B10}"/>
              </a:ext>
            </a:extLst>
          </p:cNvPr>
          <p:cNvSpPr>
            <a:spLocks noGrp="1"/>
          </p:cNvSpPr>
          <p:nvPr>
            <p:ph idx="1"/>
          </p:nvPr>
        </p:nvSpPr>
        <p:spPr>
          <a:xfrm>
            <a:off x="1097280" y="1845734"/>
            <a:ext cx="10058400" cy="4023360"/>
          </a:xfrm>
        </p:spPr>
        <p:txBody>
          <a:bodyPr>
            <a:normAutofit/>
          </a:bodyPr>
          <a:lstStyle/>
          <a:p>
            <a:pPr>
              <a:lnSpc>
                <a:spcPct val="150000"/>
              </a:lnSpc>
              <a:spcAft>
                <a:spcPts val="800"/>
              </a:spcAft>
            </a:pPr>
            <a:r>
              <a:rPr lang="fr-BE" sz="1800" dirty="0">
                <a:effectLst/>
                <a:latin typeface="Raleway" pitchFamily="2" charset="0"/>
                <a:ea typeface="Calibri" panose="020F0502020204030204" pitchFamily="34" charset="0"/>
                <a:cs typeface="Times New Roman" panose="02020603050405020304" pitchFamily="18" charset="0"/>
              </a:rPr>
              <a:t>3 modifications : </a:t>
            </a:r>
          </a:p>
          <a:p>
            <a:pPr>
              <a:spcAft>
                <a:spcPts val="800"/>
              </a:spcAft>
            </a:pPr>
            <a:r>
              <a:rPr lang="fr-BE" sz="1800" dirty="0">
                <a:solidFill>
                  <a:srgbClr val="FFC000"/>
                </a:solidFill>
                <a:latin typeface="Raleway" pitchFamily="2" charset="0"/>
                <a:ea typeface="Calibri" panose="020F0502020204030204" pitchFamily="34" charset="0"/>
                <a:cs typeface="Times New Roman" panose="02020603050405020304" pitchFamily="18" charset="0"/>
              </a:rPr>
              <a:t>-</a:t>
            </a:r>
            <a:r>
              <a:rPr lang="fr-BE" sz="1800" dirty="0">
                <a:latin typeface="Raleway" pitchFamily="2" charset="0"/>
                <a:ea typeface="Calibri" panose="020F0502020204030204" pitchFamily="34" charset="0"/>
                <a:cs typeface="Times New Roman" panose="02020603050405020304" pitchFamily="18" charset="0"/>
              </a:rPr>
              <a:t> Augmenter le seuil d’acceptation des votes des coopérateurs à 65% (actuellement à 50%). </a:t>
            </a:r>
            <a:br>
              <a:rPr lang="fr-BE" sz="1800" dirty="0">
                <a:latin typeface="Raleway" pitchFamily="2" charset="0"/>
                <a:ea typeface="Calibri" panose="020F0502020204030204" pitchFamily="34" charset="0"/>
                <a:cs typeface="Times New Roman" panose="02020603050405020304" pitchFamily="18" charset="0"/>
              </a:rPr>
            </a:br>
            <a:r>
              <a:rPr lang="fr-BE" sz="1800" dirty="0">
                <a:latin typeface="Raleway" pitchFamily="2" charset="0"/>
                <a:ea typeface="Calibri" panose="020F0502020204030204" pitchFamily="34" charset="0"/>
                <a:cs typeface="Times New Roman" panose="02020603050405020304" pitchFamily="18" charset="0"/>
              </a:rPr>
              <a:t>Supprimer le rôle d’observateur. </a:t>
            </a:r>
          </a:p>
          <a:p>
            <a:pPr>
              <a:spcAft>
                <a:spcPts val="800"/>
              </a:spcAft>
            </a:pPr>
            <a:r>
              <a:rPr lang="fr-BE" sz="1800" dirty="0">
                <a:solidFill>
                  <a:srgbClr val="FFC000"/>
                </a:solidFill>
                <a:latin typeface="Raleway" pitchFamily="2" charset="0"/>
                <a:ea typeface="Calibri" panose="020F0502020204030204" pitchFamily="34" charset="0"/>
                <a:cs typeface="Times New Roman" panose="02020603050405020304" pitchFamily="18" charset="0"/>
              </a:rPr>
              <a:t>-</a:t>
            </a:r>
            <a:r>
              <a:rPr lang="fr-BE" sz="1800" dirty="0">
                <a:latin typeface="Raleway" pitchFamily="2" charset="0"/>
                <a:ea typeface="Calibri" panose="020F0502020204030204" pitchFamily="34" charset="0"/>
                <a:cs typeface="Times New Roman" panose="02020603050405020304" pitchFamily="18" charset="0"/>
              </a:rPr>
              <a:t> Supprimer le rôle d’observateur</a:t>
            </a:r>
          </a:p>
          <a:p>
            <a:pPr>
              <a:spcAft>
                <a:spcPts val="800"/>
              </a:spcAft>
            </a:pPr>
            <a:r>
              <a:rPr lang="fr-BE" sz="1800" dirty="0">
                <a:solidFill>
                  <a:srgbClr val="FFC000"/>
                </a:solidFill>
                <a:latin typeface="Raleway" pitchFamily="2" charset="0"/>
                <a:ea typeface="Calibri" panose="020F0502020204030204" pitchFamily="34" charset="0"/>
                <a:cs typeface="Times New Roman" panose="02020603050405020304" pitchFamily="18" charset="0"/>
              </a:rPr>
              <a:t>- </a:t>
            </a:r>
            <a:r>
              <a:rPr lang="fr-BE" sz="1800" dirty="0">
                <a:latin typeface="Raleway" pitchFamily="2" charset="0"/>
                <a:ea typeface="Calibri" panose="020F0502020204030204" pitchFamily="34" charset="0"/>
                <a:cs typeface="Times New Roman" panose="02020603050405020304" pitchFamily="18" charset="0"/>
              </a:rPr>
              <a:t>Changer « Les Amis du Citizenfund » en « Citizenfriends »</a:t>
            </a:r>
            <a:br>
              <a:rPr lang="fr-BE" sz="1800" dirty="0">
                <a:latin typeface="Raleway" pitchFamily="2" charset="0"/>
                <a:ea typeface="Calibri" panose="020F0502020204030204" pitchFamily="34" charset="0"/>
                <a:cs typeface="Times New Roman" panose="02020603050405020304" pitchFamily="18" charset="0"/>
              </a:rPr>
            </a:br>
            <a:br>
              <a:rPr lang="fr-BE" sz="1800" dirty="0">
                <a:latin typeface="Raleway" pitchFamily="2" charset="0"/>
                <a:ea typeface="Calibri" panose="020F0502020204030204" pitchFamily="34" charset="0"/>
                <a:cs typeface="Times New Roman" panose="02020603050405020304" pitchFamily="18" charset="0"/>
              </a:rPr>
            </a:br>
            <a:endParaRPr lang="fr-BE" sz="1800" dirty="0">
              <a:latin typeface="Raleway" pitchFamily="2" charset="0"/>
              <a:ea typeface="Calibri" panose="020F0502020204030204" pitchFamily="34" charset="0"/>
              <a:cs typeface="Times New Roman" panose="02020603050405020304" pitchFamily="18" charset="0"/>
            </a:endParaRPr>
          </a:p>
          <a:p>
            <a:pPr>
              <a:lnSpc>
                <a:spcPct val="150000"/>
              </a:lnSpc>
              <a:spcAft>
                <a:spcPts val="800"/>
              </a:spcAft>
            </a:pPr>
            <a:endParaRPr lang="fr-BE" sz="1800" dirty="0">
              <a:latin typeface="Raleway"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4076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A20947-72CC-4669-BB41-A6E5D2FDAEEB}"/>
              </a:ext>
            </a:extLst>
          </p:cNvPr>
          <p:cNvSpPr>
            <a:spLocks noGrp="1"/>
          </p:cNvSpPr>
          <p:nvPr>
            <p:ph type="title"/>
          </p:nvPr>
        </p:nvSpPr>
        <p:spPr/>
        <p:txBody>
          <a:bodyPr>
            <a:normAutofit/>
          </a:bodyPr>
          <a:lstStyle/>
          <a:p>
            <a:r>
              <a:rPr lang="fr-FR" sz="2800" dirty="0">
                <a:effectLst/>
                <a:latin typeface="Raleway" pitchFamily="2" charset="0"/>
                <a:ea typeface="Calibri" panose="020F0502020204030204" pitchFamily="34" charset="0"/>
                <a:cs typeface="Times New Roman" panose="02020603050405020304" pitchFamily="18" charset="0"/>
              </a:rPr>
              <a:t>9. Présentation et approbation du nouveau Règlement d'ordre intérieur</a:t>
            </a:r>
          </a:p>
        </p:txBody>
      </p:sp>
      <p:sp>
        <p:nvSpPr>
          <p:cNvPr id="4" name="Espace réservé du contenu 2">
            <a:extLst>
              <a:ext uri="{FF2B5EF4-FFF2-40B4-BE49-F238E27FC236}">
                <a16:creationId xmlns:a16="http://schemas.microsoft.com/office/drawing/2014/main" id="{2510CB2A-E648-4C17-97BB-7D1F994C9B10}"/>
              </a:ext>
            </a:extLst>
          </p:cNvPr>
          <p:cNvSpPr>
            <a:spLocks noGrp="1"/>
          </p:cNvSpPr>
          <p:nvPr>
            <p:ph idx="1"/>
          </p:nvPr>
        </p:nvSpPr>
        <p:spPr>
          <a:xfrm>
            <a:off x="1097280" y="1845734"/>
            <a:ext cx="10058400" cy="4023360"/>
          </a:xfrm>
        </p:spPr>
        <p:txBody>
          <a:bodyPr>
            <a:normAutofit/>
          </a:bodyPr>
          <a:lstStyle/>
          <a:p>
            <a:pPr algn="just">
              <a:lnSpc>
                <a:spcPct val="150000"/>
              </a:lnSpc>
              <a:spcAft>
                <a:spcPts val="800"/>
              </a:spcAft>
            </a:pPr>
            <a:r>
              <a:rPr lang="fr-BE" sz="1800" dirty="0">
                <a:effectLst/>
                <a:latin typeface="Raleway" pitchFamily="2" charset="0"/>
                <a:ea typeface="Calibri" panose="020F0502020204030204" pitchFamily="34" charset="0"/>
                <a:cs typeface="Times New Roman" panose="02020603050405020304" pitchFamily="18" charset="0"/>
              </a:rPr>
              <a:t>Nous souhaitons apporter quelques légères modifications au règlement d’ordre intérieur (voir document « 4. Règlement d’ordre intérieur »). Les modifications prennent en compte le changement de notre siège social, la création d’une structure transversale (voir point 11. Divers) et quelques changements de forme. Pour rappel, les statuts prévalent toujours sur le règlement d’ordre intérieur en cas de contradiction.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3791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A20947-72CC-4669-BB41-A6E5D2FDAEEB}"/>
              </a:ext>
            </a:extLst>
          </p:cNvPr>
          <p:cNvSpPr>
            <a:spLocks noGrp="1"/>
          </p:cNvSpPr>
          <p:nvPr>
            <p:ph type="title"/>
          </p:nvPr>
        </p:nvSpPr>
        <p:spPr/>
        <p:txBody>
          <a:bodyPr>
            <a:normAutofit/>
          </a:bodyPr>
          <a:lstStyle/>
          <a:p>
            <a:r>
              <a:rPr lang="fr-FR" sz="2800" dirty="0">
                <a:effectLst/>
                <a:latin typeface="Raleway" pitchFamily="2" charset="0"/>
                <a:ea typeface="Calibri" panose="020F0502020204030204" pitchFamily="34" charset="0"/>
                <a:cs typeface="Times New Roman" panose="02020603050405020304" pitchFamily="18" charset="0"/>
              </a:rPr>
              <a:t>10. Présentation et approbation des nouveaux membres du comité de sélection </a:t>
            </a:r>
          </a:p>
        </p:txBody>
      </p:sp>
      <p:sp>
        <p:nvSpPr>
          <p:cNvPr id="4" name="Espace réservé du contenu 2">
            <a:extLst>
              <a:ext uri="{FF2B5EF4-FFF2-40B4-BE49-F238E27FC236}">
                <a16:creationId xmlns:a16="http://schemas.microsoft.com/office/drawing/2014/main" id="{2510CB2A-E648-4C17-97BB-7D1F994C9B10}"/>
              </a:ext>
            </a:extLst>
          </p:cNvPr>
          <p:cNvSpPr>
            <a:spLocks noGrp="1"/>
          </p:cNvSpPr>
          <p:nvPr>
            <p:ph idx="1"/>
          </p:nvPr>
        </p:nvSpPr>
        <p:spPr>
          <a:xfrm>
            <a:off x="1097280" y="1845734"/>
            <a:ext cx="10058400" cy="1022157"/>
          </a:xfrm>
        </p:spPr>
        <p:txBody>
          <a:bodyPr>
            <a:normAutofit/>
          </a:bodyPr>
          <a:lstStyle/>
          <a:p>
            <a:pPr algn="just">
              <a:lnSpc>
                <a:spcPct val="150000"/>
              </a:lnSpc>
              <a:spcAft>
                <a:spcPts val="800"/>
              </a:spcAft>
            </a:pPr>
            <a:r>
              <a:rPr lang="fr-BE" sz="1800" dirty="0">
                <a:effectLst/>
                <a:latin typeface="Raleway" pitchFamily="2" charset="0"/>
                <a:ea typeface="Calibri" panose="020F0502020204030204" pitchFamily="34" charset="0"/>
                <a:cs typeface="Times New Roman" panose="02020603050405020304" pitchFamily="18" charset="0"/>
              </a:rPr>
              <a:t>Le comité de sélection est renouvelé chaque année. Nous vous demandons donc d’élire maximum 5 coopérateurs parmi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1BEFDA12-1FF3-0C8C-6010-7FDCD8316B6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85066" y="2991816"/>
            <a:ext cx="1440000" cy="1440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9" name="Picture 18">
            <a:extLst>
              <a:ext uri="{FF2B5EF4-FFF2-40B4-BE49-F238E27FC236}">
                <a16:creationId xmlns:a16="http://schemas.microsoft.com/office/drawing/2014/main" id="{A02DF98C-BFDC-822B-3183-0C466FD7802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656135" y="2991816"/>
            <a:ext cx="1440000" cy="1440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20" name="Picture 19">
            <a:extLst>
              <a:ext uri="{FF2B5EF4-FFF2-40B4-BE49-F238E27FC236}">
                <a16:creationId xmlns:a16="http://schemas.microsoft.com/office/drawing/2014/main" id="{C340CBCF-4C7F-537E-D453-65467688E30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90603" y="2991816"/>
            <a:ext cx="1440000" cy="1440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21" name="Picture 20">
            <a:extLst>
              <a:ext uri="{FF2B5EF4-FFF2-40B4-BE49-F238E27FC236}">
                <a16:creationId xmlns:a16="http://schemas.microsoft.com/office/drawing/2014/main" id="{5924E047-BE60-F463-7D94-1C5B5FB2368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934035" y="2991816"/>
            <a:ext cx="1440000" cy="1440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22" name="Picture 21">
            <a:extLst>
              <a:ext uri="{FF2B5EF4-FFF2-40B4-BE49-F238E27FC236}">
                <a16:creationId xmlns:a16="http://schemas.microsoft.com/office/drawing/2014/main" id="{AD0E4481-2828-A105-86D8-B829567626A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021667" y="2991816"/>
            <a:ext cx="1440000" cy="1440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23" name="Espace réservé du contenu 2">
            <a:extLst>
              <a:ext uri="{FF2B5EF4-FFF2-40B4-BE49-F238E27FC236}">
                <a16:creationId xmlns:a16="http://schemas.microsoft.com/office/drawing/2014/main" id="{4BC14343-DD12-1325-0304-15C7A2ED4CD0}"/>
              </a:ext>
            </a:extLst>
          </p:cNvPr>
          <p:cNvSpPr txBox="1">
            <a:spLocks/>
          </p:cNvSpPr>
          <p:nvPr/>
        </p:nvSpPr>
        <p:spPr>
          <a:xfrm>
            <a:off x="1385066" y="4540190"/>
            <a:ext cx="1440000" cy="1038143"/>
          </a:xfrm>
          <a:prstGeom prst="rect">
            <a:avLst/>
          </a:prstGeom>
        </p:spPr>
        <p:txBody>
          <a:bodyPr vert="horz" lIns="0" tIns="45720" rIns="0" bIns="45720" rtlCol="0">
            <a:normAutofit/>
          </a:bodyPr>
          <a:lstStyle>
            <a:lvl1pPr marL="91440" indent="-91440" algn="l" defTabSz="914400" rtl="0" eaLnBrk="1" latinLnBrk="0" hangingPunct="1">
              <a:lnSpc>
                <a:spcPct val="15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1pPr>
            <a:lvl2pPr marL="384048" indent="-182880" algn="l" defTabSz="914400" rtl="0" eaLnBrk="1" latinLnBrk="0" hangingPunct="1">
              <a:lnSpc>
                <a:spcPct val="15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2pPr>
            <a:lvl3pPr marL="566928" indent="-182880" algn="l" defTabSz="914400" rtl="0" eaLnBrk="1" latinLnBrk="0" hangingPunct="1">
              <a:lnSpc>
                <a:spcPct val="15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3pPr>
            <a:lvl4pPr marL="749808" indent="-182880" algn="l" defTabSz="914400" rtl="0" eaLnBrk="1" latinLnBrk="0" hangingPunct="1">
              <a:lnSpc>
                <a:spcPct val="15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4pPr>
            <a:lvl5pPr marL="932688" indent="-182880" algn="l" defTabSz="914400" rtl="0" eaLnBrk="1" latinLnBrk="0" hangingPunct="1">
              <a:lnSpc>
                <a:spcPct val="15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spcAft>
                <a:spcPts val="800"/>
              </a:spcAft>
              <a:buNone/>
            </a:pPr>
            <a:r>
              <a:rPr lang="fr-BE" sz="1800" dirty="0">
                <a:latin typeface="Raleway" pitchFamily="2" charset="0"/>
                <a:ea typeface="Calibri" panose="020F0502020204030204" pitchFamily="34" charset="0"/>
                <a:cs typeface="Times New Roman" panose="02020603050405020304" pitchFamily="18" charset="0"/>
              </a:rPr>
              <a:t>Matthieu Henkens</a:t>
            </a:r>
          </a:p>
        </p:txBody>
      </p:sp>
      <p:sp>
        <p:nvSpPr>
          <p:cNvPr id="24" name="Espace réservé du contenu 2">
            <a:extLst>
              <a:ext uri="{FF2B5EF4-FFF2-40B4-BE49-F238E27FC236}">
                <a16:creationId xmlns:a16="http://schemas.microsoft.com/office/drawing/2014/main" id="{5FB67FE0-292E-296C-41D6-BF5C5E4E1B48}"/>
              </a:ext>
            </a:extLst>
          </p:cNvPr>
          <p:cNvSpPr txBox="1">
            <a:spLocks/>
          </p:cNvSpPr>
          <p:nvPr/>
        </p:nvSpPr>
        <p:spPr>
          <a:xfrm>
            <a:off x="4656135" y="4587730"/>
            <a:ext cx="1440000" cy="1038143"/>
          </a:xfrm>
          <a:prstGeom prst="rect">
            <a:avLst/>
          </a:prstGeom>
        </p:spPr>
        <p:txBody>
          <a:bodyPr vert="horz" lIns="0" tIns="45720" rIns="0" bIns="45720" rtlCol="0">
            <a:normAutofit/>
          </a:bodyPr>
          <a:lstStyle>
            <a:lvl1pPr marL="91440" indent="-91440" algn="l" defTabSz="914400" rtl="0" eaLnBrk="1" latinLnBrk="0" hangingPunct="1">
              <a:lnSpc>
                <a:spcPct val="15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1pPr>
            <a:lvl2pPr marL="384048" indent="-182880" algn="l" defTabSz="914400" rtl="0" eaLnBrk="1" latinLnBrk="0" hangingPunct="1">
              <a:lnSpc>
                <a:spcPct val="15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2pPr>
            <a:lvl3pPr marL="566928" indent="-182880" algn="l" defTabSz="914400" rtl="0" eaLnBrk="1" latinLnBrk="0" hangingPunct="1">
              <a:lnSpc>
                <a:spcPct val="15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3pPr>
            <a:lvl4pPr marL="749808" indent="-182880" algn="l" defTabSz="914400" rtl="0" eaLnBrk="1" latinLnBrk="0" hangingPunct="1">
              <a:lnSpc>
                <a:spcPct val="15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4pPr>
            <a:lvl5pPr marL="932688" indent="-182880" algn="l" defTabSz="914400" rtl="0" eaLnBrk="1" latinLnBrk="0" hangingPunct="1">
              <a:lnSpc>
                <a:spcPct val="15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spcAft>
                <a:spcPts val="800"/>
              </a:spcAft>
              <a:buNone/>
            </a:pPr>
            <a:r>
              <a:rPr lang="fr-BE" sz="1800" dirty="0">
                <a:latin typeface="Raleway" pitchFamily="2" charset="0"/>
                <a:ea typeface="Calibri" panose="020F0502020204030204" pitchFamily="34" charset="0"/>
                <a:cs typeface="Times New Roman" panose="02020603050405020304" pitchFamily="18" charset="0"/>
              </a:rPr>
              <a:t>Cédric Bounameaux</a:t>
            </a:r>
          </a:p>
        </p:txBody>
      </p:sp>
      <p:sp>
        <p:nvSpPr>
          <p:cNvPr id="25" name="Espace réservé du contenu 2">
            <a:extLst>
              <a:ext uri="{FF2B5EF4-FFF2-40B4-BE49-F238E27FC236}">
                <a16:creationId xmlns:a16="http://schemas.microsoft.com/office/drawing/2014/main" id="{BA9B550A-7DBB-7D1D-0FB4-5FEA72BD66F1}"/>
              </a:ext>
            </a:extLst>
          </p:cNvPr>
          <p:cNvSpPr txBox="1">
            <a:spLocks/>
          </p:cNvSpPr>
          <p:nvPr/>
        </p:nvSpPr>
        <p:spPr>
          <a:xfrm>
            <a:off x="3012703" y="4540188"/>
            <a:ext cx="1440000" cy="1038143"/>
          </a:xfrm>
          <a:prstGeom prst="rect">
            <a:avLst/>
          </a:prstGeom>
        </p:spPr>
        <p:txBody>
          <a:bodyPr vert="horz" lIns="0" tIns="45720" rIns="0" bIns="45720" rtlCol="0">
            <a:normAutofit/>
          </a:bodyPr>
          <a:lstStyle>
            <a:lvl1pPr marL="91440" indent="-91440" algn="l" defTabSz="914400" rtl="0" eaLnBrk="1" latinLnBrk="0" hangingPunct="1">
              <a:lnSpc>
                <a:spcPct val="15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1pPr>
            <a:lvl2pPr marL="384048" indent="-182880" algn="l" defTabSz="914400" rtl="0" eaLnBrk="1" latinLnBrk="0" hangingPunct="1">
              <a:lnSpc>
                <a:spcPct val="15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2pPr>
            <a:lvl3pPr marL="566928" indent="-182880" algn="l" defTabSz="914400" rtl="0" eaLnBrk="1" latinLnBrk="0" hangingPunct="1">
              <a:lnSpc>
                <a:spcPct val="15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3pPr>
            <a:lvl4pPr marL="749808" indent="-182880" algn="l" defTabSz="914400" rtl="0" eaLnBrk="1" latinLnBrk="0" hangingPunct="1">
              <a:lnSpc>
                <a:spcPct val="15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4pPr>
            <a:lvl5pPr marL="932688" indent="-182880" algn="l" defTabSz="914400" rtl="0" eaLnBrk="1" latinLnBrk="0" hangingPunct="1">
              <a:lnSpc>
                <a:spcPct val="15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spcAft>
                <a:spcPts val="800"/>
              </a:spcAft>
              <a:buNone/>
            </a:pPr>
            <a:r>
              <a:rPr lang="fr-BE" sz="1800" dirty="0">
                <a:latin typeface="Raleway" pitchFamily="2" charset="0"/>
                <a:ea typeface="Calibri" panose="020F0502020204030204" pitchFamily="34" charset="0"/>
                <a:cs typeface="Times New Roman" panose="02020603050405020304" pitchFamily="18" charset="0"/>
              </a:rPr>
              <a:t>Philippe Drouillon</a:t>
            </a:r>
          </a:p>
        </p:txBody>
      </p:sp>
      <p:sp>
        <p:nvSpPr>
          <p:cNvPr id="26" name="Espace réservé du contenu 2">
            <a:extLst>
              <a:ext uri="{FF2B5EF4-FFF2-40B4-BE49-F238E27FC236}">
                <a16:creationId xmlns:a16="http://schemas.microsoft.com/office/drawing/2014/main" id="{06CA7B13-4E19-ADF7-9EED-80D21DF7A3EF}"/>
              </a:ext>
            </a:extLst>
          </p:cNvPr>
          <p:cNvSpPr txBox="1">
            <a:spLocks/>
          </p:cNvSpPr>
          <p:nvPr/>
        </p:nvSpPr>
        <p:spPr>
          <a:xfrm>
            <a:off x="6283771" y="4587730"/>
            <a:ext cx="1440000" cy="1038143"/>
          </a:xfrm>
          <a:prstGeom prst="rect">
            <a:avLst/>
          </a:prstGeom>
        </p:spPr>
        <p:txBody>
          <a:bodyPr vert="horz" lIns="0" tIns="45720" rIns="0" bIns="45720" rtlCol="0">
            <a:normAutofit/>
          </a:bodyPr>
          <a:lstStyle>
            <a:lvl1pPr marL="91440" indent="-91440" algn="l" defTabSz="914400" rtl="0" eaLnBrk="1" latinLnBrk="0" hangingPunct="1">
              <a:lnSpc>
                <a:spcPct val="15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1pPr>
            <a:lvl2pPr marL="384048" indent="-182880" algn="l" defTabSz="914400" rtl="0" eaLnBrk="1" latinLnBrk="0" hangingPunct="1">
              <a:lnSpc>
                <a:spcPct val="15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2pPr>
            <a:lvl3pPr marL="566928" indent="-182880" algn="l" defTabSz="914400" rtl="0" eaLnBrk="1" latinLnBrk="0" hangingPunct="1">
              <a:lnSpc>
                <a:spcPct val="15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3pPr>
            <a:lvl4pPr marL="749808" indent="-182880" algn="l" defTabSz="914400" rtl="0" eaLnBrk="1" latinLnBrk="0" hangingPunct="1">
              <a:lnSpc>
                <a:spcPct val="15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4pPr>
            <a:lvl5pPr marL="932688" indent="-182880" algn="l" defTabSz="914400" rtl="0" eaLnBrk="1" latinLnBrk="0" hangingPunct="1">
              <a:lnSpc>
                <a:spcPct val="15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spcAft>
                <a:spcPts val="800"/>
              </a:spcAft>
              <a:buNone/>
            </a:pPr>
            <a:r>
              <a:rPr lang="fr-BE" sz="1800" dirty="0">
                <a:latin typeface="Raleway" pitchFamily="2" charset="0"/>
                <a:ea typeface="Calibri" panose="020F0502020204030204" pitchFamily="34" charset="0"/>
                <a:cs typeface="Times New Roman" panose="02020603050405020304" pitchFamily="18" charset="0"/>
              </a:rPr>
              <a:t>Thierry van Boeckel</a:t>
            </a:r>
          </a:p>
        </p:txBody>
      </p:sp>
      <p:sp>
        <p:nvSpPr>
          <p:cNvPr id="27" name="Espace réservé du contenu 2">
            <a:extLst>
              <a:ext uri="{FF2B5EF4-FFF2-40B4-BE49-F238E27FC236}">
                <a16:creationId xmlns:a16="http://schemas.microsoft.com/office/drawing/2014/main" id="{4CAC78A4-DF52-E397-A673-94D69B2BB628}"/>
              </a:ext>
            </a:extLst>
          </p:cNvPr>
          <p:cNvSpPr txBox="1">
            <a:spLocks/>
          </p:cNvSpPr>
          <p:nvPr/>
        </p:nvSpPr>
        <p:spPr>
          <a:xfrm>
            <a:off x="7911409" y="4587729"/>
            <a:ext cx="1440000" cy="1038143"/>
          </a:xfrm>
          <a:prstGeom prst="rect">
            <a:avLst/>
          </a:prstGeom>
        </p:spPr>
        <p:txBody>
          <a:bodyPr vert="horz" lIns="0" tIns="45720" rIns="0" bIns="45720" rtlCol="0">
            <a:normAutofit/>
          </a:bodyPr>
          <a:lstStyle>
            <a:lvl1pPr marL="91440" indent="-91440" algn="l" defTabSz="914400" rtl="0" eaLnBrk="1" latinLnBrk="0" hangingPunct="1">
              <a:lnSpc>
                <a:spcPct val="15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1pPr>
            <a:lvl2pPr marL="384048" indent="-182880" algn="l" defTabSz="914400" rtl="0" eaLnBrk="1" latinLnBrk="0" hangingPunct="1">
              <a:lnSpc>
                <a:spcPct val="15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2pPr>
            <a:lvl3pPr marL="566928" indent="-182880" algn="l" defTabSz="914400" rtl="0" eaLnBrk="1" latinLnBrk="0" hangingPunct="1">
              <a:lnSpc>
                <a:spcPct val="15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3pPr>
            <a:lvl4pPr marL="749808" indent="-182880" algn="l" defTabSz="914400" rtl="0" eaLnBrk="1" latinLnBrk="0" hangingPunct="1">
              <a:lnSpc>
                <a:spcPct val="15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4pPr>
            <a:lvl5pPr marL="932688" indent="-182880" algn="l" defTabSz="914400" rtl="0" eaLnBrk="1" latinLnBrk="0" hangingPunct="1">
              <a:lnSpc>
                <a:spcPct val="15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spcAft>
                <a:spcPts val="800"/>
              </a:spcAft>
              <a:buNone/>
            </a:pPr>
            <a:r>
              <a:rPr lang="fr-BE" sz="1800" dirty="0">
                <a:latin typeface="Raleway" pitchFamily="2" charset="0"/>
                <a:ea typeface="Calibri" panose="020F0502020204030204" pitchFamily="34" charset="0"/>
                <a:cs typeface="Times New Roman" panose="02020603050405020304" pitchFamily="18" charset="0"/>
              </a:rPr>
              <a:t>Benoît Koerperich</a:t>
            </a:r>
          </a:p>
        </p:txBody>
      </p:sp>
      <p:sp>
        <p:nvSpPr>
          <p:cNvPr id="3" name="ZoneTexte 2">
            <a:extLst>
              <a:ext uri="{FF2B5EF4-FFF2-40B4-BE49-F238E27FC236}">
                <a16:creationId xmlns:a16="http://schemas.microsoft.com/office/drawing/2014/main" id="{A4FEB7D1-04EE-3670-3B68-9E1F71538B33}"/>
              </a:ext>
            </a:extLst>
          </p:cNvPr>
          <p:cNvSpPr txBox="1"/>
          <p:nvPr/>
        </p:nvSpPr>
        <p:spPr>
          <a:xfrm>
            <a:off x="9706218" y="4697389"/>
            <a:ext cx="130432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dirty="0">
                <a:latin typeface="Raleway"/>
                <a:cs typeface="Calibri"/>
              </a:rPr>
              <a:t>Patrick </a:t>
            </a:r>
            <a:r>
              <a:rPr lang="fr-FR" err="1">
                <a:latin typeface="Raleway"/>
                <a:cs typeface="Calibri"/>
              </a:rPr>
              <a:t>Beaudelot</a:t>
            </a:r>
            <a:endParaRPr lang="fr-FR">
              <a:latin typeface="Raleway"/>
            </a:endParaRPr>
          </a:p>
          <a:p>
            <a:endParaRPr lang="fr-FR" dirty="0">
              <a:cs typeface="Calibri"/>
            </a:endParaRPr>
          </a:p>
        </p:txBody>
      </p:sp>
      <p:pic>
        <p:nvPicPr>
          <p:cNvPr id="6" name="Image 6" descr="Une image contenant personne&#10;&#10;Description générée automatiquement">
            <a:extLst>
              <a:ext uri="{FF2B5EF4-FFF2-40B4-BE49-F238E27FC236}">
                <a16:creationId xmlns:a16="http://schemas.microsoft.com/office/drawing/2014/main" id="{3D35214E-7879-6450-7BE2-5888B088AB40}"/>
              </a:ext>
            </a:extLst>
          </p:cNvPr>
          <p:cNvPicPr>
            <a:picLocks noChangeAspect="1"/>
          </p:cNvPicPr>
          <p:nvPr/>
        </p:nvPicPr>
        <p:blipFill>
          <a:blip r:embed="rId8"/>
          <a:stretch>
            <a:fillRect/>
          </a:stretch>
        </p:blipFill>
        <p:spPr>
          <a:xfrm>
            <a:off x="9568543" y="2982685"/>
            <a:ext cx="1452466" cy="1452466"/>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00741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12F4BF-FFFC-489B-9357-603BA1F17109}"/>
              </a:ext>
            </a:extLst>
          </p:cNvPr>
          <p:cNvSpPr>
            <a:spLocks noGrp="1"/>
          </p:cNvSpPr>
          <p:nvPr>
            <p:ph type="title"/>
          </p:nvPr>
        </p:nvSpPr>
        <p:spPr/>
        <p:txBody>
          <a:bodyPr/>
          <a:lstStyle/>
          <a:p>
            <a:r>
              <a:rPr lang="fr-FR" dirty="0">
                <a:solidFill>
                  <a:schemeClr val="tx1"/>
                </a:solidFill>
                <a:latin typeface="Raleway" pitchFamily="2" charset="0"/>
              </a:rPr>
              <a:t>11. Divers</a:t>
            </a:r>
            <a:endParaRPr lang="fr-BE" dirty="0">
              <a:latin typeface="Raleway" pitchFamily="2" charset="0"/>
            </a:endParaRPr>
          </a:p>
        </p:txBody>
      </p:sp>
      <p:sp>
        <p:nvSpPr>
          <p:cNvPr id="3" name="Espace réservé du contenu 2">
            <a:extLst>
              <a:ext uri="{FF2B5EF4-FFF2-40B4-BE49-F238E27FC236}">
                <a16:creationId xmlns:a16="http://schemas.microsoft.com/office/drawing/2014/main" id="{0E506798-3E55-4935-B503-3521ADB48EE4}"/>
              </a:ext>
            </a:extLst>
          </p:cNvPr>
          <p:cNvSpPr>
            <a:spLocks noGrp="1"/>
          </p:cNvSpPr>
          <p:nvPr>
            <p:ph idx="1"/>
          </p:nvPr>
        </p:nvSpPr>
        <p:spPr/>
        <p:txBody>
          <a:bodyPr>
            <a:normAutofit/>
          </a:bodyPr>
          <a:lstStyle/>
          <a:p>
            <a:pPr marL="0" indent="0">
              <a:buNone/>
            </a:pPr>
            <a:r>
              <a:rPr lang="fr-BE" dirty="0">
                <a:latin typeface="Raleway" pitchFamily="2" charset="0"/>
              </a:rPr>
              <a:t>Y a-t-il autre chose ?</a:t>
            </a:r>
          </a:p>
        </p:txBody>
      </p:sp>
    </p:spTree>
    <p:extLst>
      <p:ext uri="{BB962C8B-B14F-4D97-AF65-F5344CB8AC3E}">
        <p14:creationId xmlns:p14="http://schemas.microsoft.com/office/powerpoint/2010/main" val="1322448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bâtiment, intérieur, vivant, table&#10;&#10;Description générée automatiquement">
            <a:extLst>
              <a:ext uri="{FF2B5EF4-FFF2-40B4-BE49-F238E27FC236}">
                <a16:creationId xmlns:a16="http://schemas.microsoft.com/office/drawing/2014/main" id="{5F1A81F2-7C18-4C09-BEB8-C208D9CF772B}"/>
              </a:ext>
            </a:extLst>
          </p:cNvPr>
          <p:cNvPicPr>
            <a:picLocks noChangeAspect="1"/>
          </p:cNvPicPr>
          <p:nvPr/>
        </p:nvPicPr>
        <p:blipFill rotWithShape="1">
          <a:blip r:embed="rId2">
            <a:extLst>
              <a:ext uri="{28A0092B-C50C-407E-A947-70E740481C1C}">
                <a14:useLocalDpi xmlns:a14="http://schemas.microsoft.com/office/drawing/2010/main" val="0"/>
              </a:ext>
            </a:extLst>
          </a:blip>
          <a:srcRect t="27479"/>
          <a:stretch/>
        </p:blipFill>
        <p:spPr>
          <a:xfrm>
            <a:off x="0" y="0"/>
            <a:ext cx="12192000" cy="4934497"/>
          </a:xfrm>
          <a:prstGeom prst="rect">
            <a:avLst/>
          </a:prstGeom>
        </p:spPr>
      </p:pic>
      <p:sp>
        <p:nvSpPr>
          <p:cNvPr id="3" name="Espace réservé du contenu 2">
            <a:extLst>
              <a:ext uri="{FF2B5EF4-FFF2-40B4-BE49-F238E27FC236}">
                <a16:creationId xmlns:a16="http://schemas.microsoft.com/office/drawing/2014/main" id="{827D2640-3221-4564-BD43-C568461C50B4}"/>
              </a:ext>
            </a:extLst>
          </p:cNvPr>
          <p:cNvSpPr>
            <a:spLocks noGrp="1"/>
          </p:cNvSpPr>
          <p:nvPr>
            <p:ph type="body" sz="half" idx="2"/>
          </p:nvPr>
        </p:nvSpPr>
        <p:spPr>
          <a:xfrm>
            <a:off x="1039368" y="5605414"/>
            <a:ext cx="10113264" cy="594360"/>
          </a:xfrm>
        </p:spPr>
        <p:txBody>
          <a:bodyPr>
            <a:normAutofit fontScale="92500" lnSpcReduction="10000"/>
          </a:bodyPr>
          <a:lstStyle/>
          <a:p>
            <a:pPr algn="ctr"/>
            <a:r>
              <a:rPr lang="fr-BE" sz="4500" dirty="0">
                <a:effectLst>
                  <a:outerShdw blurRad="50800" dist="38100" dir="2700000" algn="tl" rotWithShape="0">
                    <a:prstClr val="black">
                      <a:alpha val="40000"/>
                    </a:prstClr>
                  </a:outerShdw>
                </a:effectLst>
                <a:latin typeface="Raleway" pitchFamily="2" charset="0"/>
              </a:rPr>
              <a:t>Merci pour votre attention !</a:t>
            </a:r>
          </a:p>
          <a:p>
            <a:pPr marL="0" indent="0">
              <a:buNone/>
            </a:pPr>
            <a:endParaRPr lang="fr-BE" dirty="0">
              <a:latin typeface="Raleway" pitchFamily="2" charset="0"/>
            </a:endParaRPr>
          </a:p>
        </p:txBody>
      </p:sp>
    </p:spTree>
    <p:extLst>
      <p:ext uri="{BB962C8B-B14F-4D97-AF65-F5344CB8AC3E}">
        <p14:creationId xmlns:p14="http://schemas.microsoft.com/office/powerpoint/2010/main" val="1093158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D9B9D7-52C8-486D-9CB2-557B7D48ADA7}"/>
              </a:ext>
            </a:extLst>
          </p:cNvPr>
          <p:cNvSpPr>
            <a:spLocks noGrp="1"/>
          </p:cNvSpPr>
          <p:nvPr>
            <p:ph type="title"/>
          </p:nvPr>
        </p:nvSpPr>
        <p:spPr/>
        <p:txBody>
          <a:bodyPr/>
          <a:lstStyle/>
          <a:p>
            <a:r>
              <a:rPr lang="fr-BE" dirty="0">
                <a:latin typeface="Raleway" pitchFamily="2" charset="0"/>
              </a:rPr>
              <a:t>2022 en quelques mots</a:t>
            </a:r>
          </a:p>
        </p:txBody>
      </p:sp>
      <p:sp>
        <p:nvSpPr>
          <p:cNvPr id="4" name="Espace réservé du contenu 2">
            <a:extLst>
              <a:ext uri="{FF2B5EF4-FFF2-40B4-BE49-F238E27FC236}">
                <a16:creationId xmlns:a16="http://schemas.microsoft.com/office/drawing/2014/main" id="{FCFD6A1B-A001-4621-BCE0-95EA87420ECB}"/>
              </a:ext>
            </a:extLst>
          </p:cNvPr>
          <p:cNvSpPr txBox="1">
            <a:spLocks/>
          </p:cNvSpPr>
          <p:nvPr/>
        </p:nvSpPr>
        <p:spPr>
          <a:xfrm>
            <a:off x="1134719" y="2594319"/>
            <a:ext cx="2423069" cy="995676"/>
          </a:xfrm>
          <a:prstGeom prst="rect">
            <a:avLst/>
          </a:prstGeom>
        </p:spPr>
        <p:txBody>
          <a:bodyPr vert="horz" lIns="0" tIns="45720" rIns="0" bIns="45720" rtlCol="0" anchor="ctr" anchorCtr="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fr-BE" sz="8000" b="1" dirty="0">
                <a:solidFill>
                  <a:srgbClr val="F2C170"/>
                </a:solidFill>
                <a:latin typeface="Raleway" pitchFamily="2" charset="0"/>
                <a:ea typeface="Roboto Condensed" panose="02000000000000000000" pitchFamily="2" charset="0"/>
              </a:rPr>
              <a:t>250</a:t>
            </a:r>
          </a:p>
        </p:txBody>
      </p:sp>
      <p:sp>
        <p:nvSpPr>
          <p:cNvPr id="5" name="Espace réservé du contenu 2">
            <a:extLst>
              <a:ext uri="{FF2B5EF4-FFF2-40B4-BE49-F238E27FC236}">
                <a16:creationId xmlns:a16="http://schemas.microsoft.com/office/drawing/2014/main" id="{049D7963-54A6-4370-BA2B-B075CAFAE48D}"/>
              </a:ext>
            </a:extLst>
          </p:cNvPr>
          <p:cNvSpPr txBox="1">
            <a:spLocks/>
          </p:cNvSpPr>
          <p:nvPr/>
        </p:nvSpPr>
        <p:spPr>
          <a:xfrm>
            <a:off x="1097280" y="3429000"/>
            <a:ext cx="2497945" cy="1317666"/>
          </a:xfrm>
          <a:prstGeom prst="rect">
            <a:avLst/>
          </a:prstGeom>
        </p:spPr>
        <p:txBody>
          <a:bodyPr vert="horz" lIns="0" tIns="45720" rIns="0" bIns="45720" rtlCol="0" anchor="ctr" anchorCtr="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fr-BE" sz="2800" dirty="0">
                <a:latin typeface="Raleway" pitchFamily="2" charset="0"/>
              </a:rPr>
              <a:t>coopérateurs-investisseurs</a:t>
            </a:r>
          </a:p>
        </p:txBody>
      </p:sp>
      <p:sp>
        <p:nvSpPr>
          <p:cNvPr id="6" name="Espace réservé du contenu 2">
            <a:extLst>
              <a:ext uri="{FF2B5EF4-FFF2-40B4-BE49-F238E27FC236}">
                <a16:creationId xmlns:a16="http://schemas.microsoft.com/office/drawing/2014/main" id="{A687149F-7DD7-4CE2-9B80-F7601BA9DBCF}"/>
              </a:ext>
            </a:extLst>
          </p:cNvPr>
          <p:cNvSpPr txBox="1">
            <a:spLocks/>
          </p:cNvSpPr>
          <p:nvPr/>
        </p:nvSpPr>
        <p:spPr>
          <a:xfrm>
            <a:off x="4198283" y="2594319"/>
            <a:ext cx="4127010" cy="995676"/>
          </a:xfrm>
          <a:prstGeom prst="rect">
            <a:avLst/>
          </a:prstGeom>
        </p:spPr>
        <p:txBody>
          <a:bodyPr vert="horz" lIns="0" tIns="45720" rIns="0" bIns="45720" rtlCol="0" anchor="ctr" anchorCtr="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fr-BE" sz="8000" b="1" dirty="0">
                <a:solidFill>
                  <a:srgbClr val="C26551"/>
                </a:solidFill>
                <a:latin typeface="Raleway" pitchFamily="2" charset="0"/>
                <a:ea typeface="Roboto Condensed" panose="02000000000000000000" pitchFamily="2" charset="0"/>
              </a:rPr>
              <a:t>519.100</a:t>
            </a:r>
          </a:p>
        </p:txBody>
      </p:sp>
      <p:sp>
        <p:nvSpPr>
          <p:cNvPr id="7" name="Espace réservé du contenu 2">
            <a:extLst>
              <a:ext uri="{FF2B5EF4-FFF2-40B4-BE49-F238E27FC236}">
                <a16:creationId xmlns:a16="http://schemas.microsoft.com/office/drawing/2014/main" id="{94948095-DA74-4045-B9BA-5E7B42189778}"/>
              </a:ext>
            </a:extLst>
          </p:cNvPr>
          <p:cNvSpPr txBox="1">
            <a:spLocks/>
          </p:cNvSpPr>
          <p:nvPr/>
        </p:nvSpPr>
        <p:spPr>
          <a:xfrm>
            <a:off x="4527372" y="3589995"/>
            <a:ext cx="3273091" cy="995676"/>
          </a:xfrm>
          <a:prstGeom prst="rect">
            <a:avLst/>
          </a:prstGeom>
        </p:spPr>
        <p:txBody>
          <a:bodyPr vert="horz" lIns="0" tIns="45720" rIns="0" bIns="45720" rtlCol="0" anchor="ctr" anchorCtr="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fr-BE" sz="2800" dirty="0">
                <a:latin typeface="Raleway" pitchFamily="2" charset="0"/>
              </a:rPr>
              <a:t>€ de capacité d’investissement</a:t>
            </a:r>
          </a:p>
        </p:txBody>
      </p:sp>
      <p:sp>
        <p:nvSpPr>
          <p:cNvPr id="8" name="Espace réservé du contenu 2">
            <a:extLst>
              <a:ext uri="{FF2B5EF4-FFF2-40B4-BE49-F238E27FC236}">
                <a16:creationId xmlns:a16="http://schemas.microsoft.com/office/drawing/2014/main" id="{C4D87740-CC9C-431D-B9E9-33B325596E1A}"/>
              </a:ext>
            </a:extLst>
          </p:cNvPr>
          <p:cNvSpPr txBox="1">
            <a:spLocks/>
          </p:cNvSpPr>
          <p:nvPr/>
        </p:nvSpPr>
        <p:spPr>
          <a:xfrm>
            <a:off x="8854030" y="2594319"/>
            <a:ext cx="2423069" cy="995676"/>
          </a:xfrm>
          <a:prstGeom prst="rect">
            <a:avLst/>
          </a:prstGeom>
        </p:spPr>
        <p:txBody>
          <a:bodyPr vert="horz" lIns="0" tIns="45720" rIns="0" bIns="45720" rtlCol="0" anchor="ctr" anchorCtr="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fr-BE" sz="8000" b="1" dirty="0">
                <a:solidFill>
                  <a:srgbClr val="497565"/>
                </a:solidFill>
                <a:latin typeface="Raleway" pitchFamily="2" charset="0"/>
                <a:ea typeface="Roboto Condensed" panose="02000000000000000000" pitchFamily="2" charset="0"/>
              </a:rPr>
              <a:t>25</a:t>
            </a:r>
          </a:p>
        </p:txBody>
      </p:sp>
      <p:sp>
        <p:nvSpPr>
          <p:cNvPr id="9" name="Espace réservé du contenu 2">
            <a:extLst>
              <a:ext uri="{FF2B5EF4-FFF2-40B4-BE49-F238E27FC236}">
                <a16:creationId xmlns:a16="http://schemas.microsoft.com/office/drawing/2014/main" id="{08E13003-0749-44E2-8502-AD046E819346}"/>
              </a:ext>
            </a:extLst>
          </p:cNvPr>
          <p:cNvSpPr txBox="1">
            <a:spLocks/>
          </p:cNvSpPr>
          <p:nvPr/>
        </p:nvSpPr>
        <p:spPr>
          <a:xfrm>
            <a:off x="8975944" y="3628857"/>
            <a:ext cx="2423068" cy="995676"/>
          </a:xfrm>
          <a:prstGeom prst="rect">
            <a:avLst/>
          </a:prstGeom>
        </p:spPr>
        <p:txBody>
          <a:bodyPr vert="horz" lIns="0" tIns="45720" rIns="0" bIns="45720" rtlCol="0" anchor="t" anchorCtr="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fr-BE" sz="2800" dirty="0">
                <a:latin typeface="Raleway" pitchFamily="2" charset="0"/>
              </a:rPr>
              <a:t>entreprises sociales financés</a:t>
            </a:r>
          </a:p>
        </p:txBody>
      </p:sp>
    </p:spTree>
    <p:extLst>
      <p:ext uri="{BB962C8B-B14F-4D97-AF65-F5344CB8AC3E}">
        <p14:creationId xmlns:p14="http://schemas.microsoft.com/office/powerpoint/2010/main" val="389551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ZoneTexte 54">
            <a:extLst>
              <a:ext uri="{FF2B5EF4-FFF2-40B4-BE49-F238E27FC236}">
                <a16:creationId xmlns:a16="http://schemas.microsoft.com/office/drawing/2014/main" id="{8CC3F982-0B15-44DD-BE43-9D6EF1C40EB5}"/>
              </a:ext>
            </a:extLst>
          </p:cNvPr>
          <p:cNvSpPr txBox="1"/>
          <p:nvPr/>
        </p:nvSpPr>
        <p:spPr>
          <a:xfrm>
            <a:off x="436507" y="605341"/>
            <a:ext cx="10683438" cy="4708981"/>
          </a:xfrm>
          <a:prstGeom prst="rect">
            <a:avLst/>
          </a:prstGeom>
          <a:noFill/>
        </p:spPr>
        <p:txBody>
          <a:bodyPr wrap="square">
            <a:spAutoFit/>
          </a:bodyPr>
          <a:lstStyle/>
          <a:p>
            <a:pPr algn="ctr"/>
            <a:r>
              <a:rPr lang="fr-FR" sz="30000" b="1" i="0" u="none" strike="noStrike" dirty="0">
                <a:solidFill>
                  <a:schemeClr val="tx2"/>
                </a:solidFill>
                <a:latin typeface="Raleway" pitchFamily="2" charset="0"/>
              </a:rPr>
              <a:t>2022</a:t>
            </a:r>
          </a:p>
        </p:txBody>
      </p:sp>
      <p:grpSp>
        <p:nvGrpSpPr>
          <p:cNvPr id="56" name="Groupe 55">
            <a:extLst>
              <a:ext uri="{FF2B5EF4-FFF2-40B4-BE49-F238E27FC236}">
                <a16:creationId xmlns:a16="http://schemas.microsoft.com/office/drawing/2014/main" id="{CD779BE6-505D-44AF-A7A2-6FEA721A3B5C}"/>
              </a:ext>
            </a:extLst>
          </p:cNvPr>
          <p:cNvGrpSpPr/>
          <p:nvPr/>
        </p:nvGrpSpPr>
        <p:grpSpPr>
          <a:xfrm>
            <a:off x="345068" y="1134134"/>
            <a:ext cx="2896468" cy="1804670"/>
            <a:chOff x="347169" y="1186348"/>
            <a:chExt cx="2896468" cy="1804670"/>
          </a:xfrm>
        </p:grpSpPr>
        <p:sp>
          <p:nvSpPr>
            <p:cNvPr id="3" name="ZoneTexte 2">
              <a:extLst>
                <a:ext uri="{FF2B5EF4-FFF2-40B4-BE49-F238E27FC236}">
                  <a16:creationId xmlns:a16="http://schemas.microsoft.com/office/drawing/2014/main" id="{138D396D-8EEC-4E17-B0B0-D80B0F39E79C}"/>
                </a:ext>
              </a:extLst>
            </p:cNvPr>
            <p:cNvSpPr txBox="1"/>
            <p:nvPr/>
          </p:nvSpPr>
          <p:spPr>
            <a:xfrm>
              <a:off x="347169" y="1790689"/>
              <a:ext cx="2896468" cy="1200329"/>
            </a:xfrm>
            <a:prstGeom prst="rect">
              <a:avLst/>
            </a:prstGeom>
            <a:noFill/>
          </p:spPr>
          <p:txBody>
            <a:bodyPr wrap="square">
              <a:spAutoFit/>
            </a:bodyPr>
            <a:lstStyle/>
            <a:p>
              <a:pPr algn="ctr"/>
              <a:r>
                <a:rPr lang="fr-FR" b="1" i="0" u="none" strike="noStrike" dirty="0">
                  <a:solidFill>
                    <a:srgbClr val="497565"/>
                  </a:solidFill>
                  <a:effectLst/>
                  <a:latin typeface="Raleway" pitchFamily="2" charset="0"/>
                </a:rPr>
                <a:t>2022</a:t>
              </a:r>
              <a:endParaRPr lang="fr-FR" dirty="0">
                <a:solidFill>
                  <a:srgbClr val="497565"/>
                </a:solidFill>
                <a:latin typeface="Raleway" pitchFamily="2" charset="0"/>
              </a:endParaRPr>
            </a:p>
            <a:p>
              <a:pPr algn="ctr"/>
              <a:r>
                <a:rPr lang="fr-FR" b="0" i="0" u="none" strike="noStrike" dirty="0">
                  <a:solidFill>
                    <a:srgbClr val="444440"/>
                  </a:solidFill>
                  <a:effectLst/>
                  <a:latin typeface="Raleway" pitchFamily="2" charset="0"/>
                </a:rPr>
                <a:t>Structuration du Citizenfund Charleroi Métropole</a:t>
              </a:r>
              <a:endParaRPr lang="fr-BE" dirty="0">
                <a:latin typeface="Raleway" pitchFamily="2" charset="0"/>
              </a:endParaRPr>
            </a:p>
          </p:txBody>
        </p:sp>
        <p:pic>
          <p:nvPicPr>
            <p:cNvPr id="9" name="Image 8">
              <a:extLst>
                <a:ext uri="{FF2B5EF4-FFF2-40B4-BE49-F238E27FC236}">
                  <a16:creationId xmlns:a16="http://schemas.microsoft.com/office/drawing/2014/main" id="{4F6A2342-1B31-479A-A4F2-A8D184199CBF}"/>
                </a:ext>
              </a:extLst>
            </p:cNvPr>
            <p:cNvPicPr>
              <a:picLocks noChangeAspect="1"/>
            </p:cNvPicPr>
            <p:nvPr/>
          </p:nvPicPr>
          <p:blipFill rotWithShape="1">
            <a:blip r:embed="rId2">
              <a:extLst>
                <a:ext uri="{28A0092B-C50C-407E-A947-70E740481C1C}">
                  <a14:useLocalDpi xmlns:a14="http://schemas.microsoft.com/office/drawing/2010/main" val="0"/>
                </a:ext>
              </a:extLst>
            </a:blip>
            <a:srcRect l="-11" r="-4058"/>
            <a:stretch/>
          </p:blipFill>
          <p:spPr>
            <a:xfrm>
              <a:off x="809344" y="1186348"/>
              <a:ext cx="2039816" cy="582357"/>
            </a:xfrm>
            <a:prstGeom prst="rect">
              <a:avLst/>
            </a:prstGeom>
          </p:spPr>
        </p:pic>
      </p:grpSp>
      <p:grpSp>
        <p:nvGrpSpPr>
          <p:cNvPr id="58" name="Groupe 57">
            <a:extLst>
              <a:ext uri="{FF2B5EF4-FFF2-40B4-BE49-F238E27FC236}">
                <a16:creationId xmlns:a16="http://schemas.microsoft.com/office/drawing/2014/main" id="{725984F8-01EB-420F-B38E-5F858C0FD2ED}"/>
              </a:ext>
            </a:extLst>
          </p:cNvPr>
          <p:cNvGrpSpPr/>
          <p:nvPr/>
        </p:nvGrpSpPr>
        <p:grpSpPr>
          <a:xfrm>
            <a:off x="5948458" y="887656"/>
            <a:ext cx="2896468" cy="1604122"/>
            <a:chOff x="5954704" y="806969"/>
            <a:chExt cx="2896468" cy="1604122"/>
          </a:xfrm>
        </p:grpSpPr>
        <p:sp>
          <p:nvSpPr>
            <p:cNvPr id="11" name="ZoneTexte 10">
              <a:extLst>
                <a:ext uri="{FF2B5EF4-FFF2-40B4-BE49-F238E27FC236}">
                  <a16:creationId xmlns:a16="http://schemas.microsoft.com/office/drawing/2014/main" id="{DE51C199-DD70-4D93-95D8-1958F9713911}"/>
                </a:ext>
              </a:extLst>
            </p:cNvPr>
            <p:cNvSpPr txBox="1"/>
            <p:nvPr/>
          </p:nvSpPr>
          <p:spPr>
            <a:xfrm>
              <a:off x="5954704" y="1764760"/>
              <a:ext cx="2896468" cy="646331"/>
            </a:xfrm>
            <a:prstGeom prst="rect">
              <a:avLst/>
            </a:prstGeom>
            <a:noFill/>
          </p:spPr>
          <p:txBody>
            <a:bodyPr wrap="square">
              <a:spAutoFit/>
            </a:bodyPr>
            <a:lstStyle>
              <a:defPPr>
                <a:defRPr lang="en-US"/>
              </a:defPPr>
              <a:lvl1pPr algn="ctr">
                <a:defRPr b="1" i="0" u="none" strike="noStrike">
                  <a:solidFill>
                    <a:srgbClr val="497565"/>
                  </a:solidFill>
                  <a:effectLst/>
                  <a:latin typeface="Raleway" pitchFamily="2" charset="0"/>
                </a:defRPr>
              </a:lvl1pPr>
            </a:lstStyle>
            <a:p>
              <a:r>
                <a:rPr lang="fr-BE" dirty="0"/>
                <a:t>Mai 2022</a:t>
              </a:r>
              <a:br>
                <a:rPr lang="fr-BE" dirty="0"/>
              </a:br>
              <a:r>
                <a:rPr lang="fr-BE" b="0" dirty="0">
                  <a:solidFill>
                    <a:schemeClr val="tx1"/>
                  </a:solidFill>
                </a:rPr>
                <a:t>Certification</a:t>
              </a:r>
              <a:r>
                <a:rPr lang="fr-BE" dirty="0">
                  <a:solidFill>
                    <a:schemeClr val="tx1"/>
                  </a:solidFill>
                </a:rPr>
                <a:t> B Corp</a:t>
              </a:r>
              <a:endParaRPr lang="fr-BE" b="0" dirty="0">
                <a:solidFill>
                  <a:schemeClr val="tx1"/>
                </a:solidFill>
              </a:endParaRPr>
            </a:p>
          </p:txBody>
        </p:sp>
        <p:pic>
          <p:nvPicPr>
            <p:cNvPr id="15" name="Image 14">
              <a:extLst>
                <a:ext uri="{FF2B5EF4-FFF2-40B4-BE49-F238E27FC236}">
                  <a16:creationId xmlns:a16="http://schemas.microsoft.com/office/drawing/2014/main" id="{AA48637C-C757-4728-8845-4BDE5E182F8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78785" y="806969"/>
              <a:ext cx="635814" cy="928289"/>
            </a:xfrm>
            <a:prstGeom prst="rect">
              <a:avLst/>
            </a:prstGeom>
          </p:spPr>
        </p:pic>
      </p:grpSp>
      <p:grpSp>
        <p:nvGrpSpPr>
          <p:cNvPr id="57" name="Groupe 56">
            <a:extLst>
              <a:ext uri="{FF2B5EF4-FFF2-40B4-BE49-F238E27FC236}">
                <a16:creationId xmlns:a16="http://schemas.microsoft.com/office/drawing/2014/main" id="{9B0AAA09-CBBC-4906-8849-0217A896A7DE}"/>
              </a:ext>
            </a:extLst>
          </p:cNvPr>
          <p:cNvGrpSpPr/>
          <p:nvPr/>
        </p:nvGrpSpPr>
        <p:grpSpPr>
          <a:xfrm>
            <a:off x="3057073" y="1142184"/>
            <a:ext cx="2896468" cy="1848834"/>
            <a:chOff x="3057073" y="1142184"/>
            <a:chExt cx="2896468" cy="1848834"/>
          </a:xfrm>
        </p:grpSpPr>
        <p:sp>
          <p:nvSpPr>
            <p:cNvPr id="28" name="ZoneTexte 27">
              <a:extLst>
                <a:ext uri="{FF2B5EF4-FFF2-40B4-BE49-F238E27FC236}">
                  <a16:creationId xmlns:a16="http://schemas.microsoft.com/office/drawing/2014/main" id="{782EFFE5-D356-4EDD-9CE8-C8AEE11D8583}"/>
                </a:ext>
              </a:extLst>
            </p:cNvPr>
            <p:cNvSpPr txBox="1"/>
            <p:nvPr/>
          </p:nvSpPr>
          <p:spPr>
            <a:xfrm>
              <a:off x="3057073" y="1790689"/>
              <a:ext cx="2896468" cy="1200329"/>
            </a:xfrm>
            <a:prstGeom prst="rect">
              <a:avLst/>
            </a:prstGeom>
            <a:noFill/>
          </p:spPr>
          <p:txBody>
            <a:bodyPr wrap="square">
              <a:spAutoFit/>
            </a:bodyPr>
            <a:lstStyle/>
            <a:p>
              <a:pPr algn="ctr"/>
              <a:r>
                <a:rPr lang="fr-FR" b="1" i="0" u="none" strike="noStrike" dirty="0">
                  <a:solidFill>
                    <a:srgbClr val="497565"/>
                  </a:solidFill>
                  <a:effectLst/>
                  <a:latin typeface="Raleway" pitchFamily="2" charset="0"/>
                </a:rPr>
                <a:t>Avril 2022</a:t>
              </a:r>
              <a:endParaRPr lang="fr-FR" dirty="0">
                <a:solidFill>
                  <a:srgbClr val="444440"/>
                </a:solidFill>
                <a:latin typeface="Raleway" pitchFamily="2" charset="0"/>
              </a:endParaRPr>
            </a:p>
            <a:p>
              <a:pPr algn="ctr"/>
              <a:r>
                <a:rPr lang="fr-FR" b="1" i="0" u="none" strike="noStrike" dirty="0">
                  <a:solidFill>
                    <a:srgbClr val="444440"/>
                  </a:solidFill>
                  <a:effectLst/>
                  <a:latin typeface="Raleway" pitchFamily="2" charset="0"/>
                </a:rPr>
                <a:t>Financement</a:t>
              </a:r>
              <a:r>
                <a:rPr lang="fr-FR" b="0" i="0" u="none" strike="noStrike" dirty="0">
                  <a:solidFill>
                    <a:srgbClr val="444440"/>
                  </a:solidFill>
                  <a:effectLst/>
                  <a:latin typeface="Raleway" pitchFamily="2" charset="0"/>
                </a:rPr>
                <a:t> de Linked.Farm &amp; Relieve Furniture</a:t>
              </a:r>
              <a:endParaRPr lang="fr-BE" dirty="0">
                <a:latin typeface="Raleway" pitchFamily="2" charset="0"/>
              </a:endParaRPr>
            </a:p>
          </p:txBody>
        </p:sp>
        <p:grpSp>
          <p:nvGrpSpPr>
            <p:cNvPr id="29" name="Groupe 28">
              <a:extLst>
                <a:ext uri="{FF2B5EF4-FFF2-40B4-BE49-F238E27FC236}">
                  <a16:creationId xmlns:a16="http://schemas.microsoft.com/office/drawing/2014/main" id="{999DAD7F-DF64-4E03-92AF-9D3C69E32A77}"/>
                </a:ext>
              </a:extLst>
            </p:cNvPr>
            <p:cNvGrpSpPr/>
            <p:nvPr/>
          </p:nvGrpSpPr>
          <p:grpSpPr>
            <a:xfrm>
              <a:off x="3942275" y="1142184"/>
              <a:ext cx="1362782" cy="382683"/>
              <a:chOff x="1699261" y="5213954"/>
              <a:chExt cx="1362782" cy="382683"/>
            </a:xfrm>
          </p:grpSpPr>
          <p:pic>
            <p:nvPicPr>
              <p:cNvPr id="31" name="Image 30">
                <a:extLst>
                  <a:ext uri="{FF2B5EF4-FFF2-40B4-BE49-F238E27FC236}">
                    <a16:creationId xmlns:a16="http://schemas.microsoft.com/office/drawing/2014/main" id="{93017E24-A55F-499A-B125-12805CF2285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99261" y="5213954"/>
                <a:ext cx="393303" cy="377202"/>
              </a:xfrm>
              <a:prstGeom prst="rect">
                <a:avLst/>
              </a:prstGeom>
            </p:spPr>
          </p:pic>
          <p:pic>
            <p:nvPicPr>
              <p:cNvPr id="32" name="Image 31">
                <a:extLst>
                  <a:ext uri="{FF2B5EF4-FFF2-40B4-BE49-F238E27FC236}">
                    <a16:creationId xmlns:a16="http://schemas.microsoft.com/office/drawing/2014/main" id="{5D3B5D5A-5139-4852-8C23-B9A0B94A2B4C}"/>
                  </a:ext>
                </a:extLst>
              </p:cNvPr>
              <p:cNvPicPr>
                <a:picLocks noChangeAspect="1"/>
              </p:cNvPicPr>
              <p:nvPr/>
            </p:nvPicPr>
            <p:blipFill rotWithShape="1">
              <a:blip r:embed="rId5">
                <a:extLst>
                  <a:ext uri="{28A0092B-C50C-407E-A947-70E740481C1C}">
                    <a14:useLocalDpi xmlns:a14="http://schemas.microsoft.com/office/drawing/2010/main" val="0"/>
                  </a:ext>
                </a:extLst>
              </a:blip>
              <a:srcRect t="33180" b="31373"/>
              <a:stretch/>
            </p:blipFill>
            <p:spPr>
              <a:xfrm>
                <a:off x="2190518" y="5287705"/>
                <a:ext cx="871525" cy="308932"/>
              </a:xfrm>
              <a:prstGeom prst="rect">
                <a:avLst/>
              </a:prstGeom>
            </p:spPr>
          </p:pic>
        </p:grpSp>
      </p:grpSp>
      <p:grpSp>
        <p:nvGrpSpPr>
          <p:cNvPr id="63" name="Groupe 62">
            <a:extLst>
              <a:ext uri="{FF2B5EF4-FFF2-40B4-BE49-F238E27FC236}">
                <a16:creationId xmlns:a16="http://schemas.microsoft.com/office/drawing/2014/main" id="{7BAFB479-669F-43EB-8C2A-5909965470E4}"/>
              </a:ext>
            </a:extLst>
          </p:cNvPr>
          <p:cNvGrpSpPr/>
          <p:nvPr/>
        </p:nvGrpSpPr>
        <p:grpSpPr>
          <a:xfrm>
            <a:off x="8690502" y="1032634"/>
            <a:ext cx="2896468" cy="1734130"/>
            <a:chOff x="350259" y="3811069"/>
            <a:chExt cx="2896468" cy="1734130"/>
          </a:xfrm>
        </p:grpSpPr>
        <p:sp>
          <p:nvSpPr>
            <p:cNvPr id="37" name="ZoneTexte 36">
              <a:extLst>
                <a:ext uri="{FF2B5EF4-FFF2-40B4-BE49-F238E27FC236}">
                  <a16:creationId xmlns:a16="http://schemas.microsoft.com/office/drawing/2014/main" id="{A11FD5A5-3844-4DB9-BA61-336146EAEDF3}"/>
                </a:ext>
              </a:extLst>
            </p:cNvPr>
            <p:cNvSpPr txBox="1"/>
            <p:nvPr/>
          </p:nvSpPr>
          <p:spPr>
            <a:xfrm>
              <a:off x="350259" y="4621869"/>
              <a:ext cx="2896468" cy="923330"/>
            </a:xfrm>
            <a:prstGeom prst="rect">
              <a:avLst/>
            </a:prstGeom>
            <a:noFill/>
          </p:spPr>
          <p:txBody>
            <a:bodyPr wrap="square">
              <a:spAutoFit/>
            </a:bodyPr>
            <a:lstStyle/>
            <a:p>
              <a:pPr algn="ctr"/>
              <a:r>
                <a:rPr lang="fr-FR" b="1" i="0" u="none" strike="noStrike" dirty="0">
                  <a:solidFill>
                    <a:srgbClr val="497565"/>
                  </a:solidFill>
                  <a:effectLst/>
                  <a:latin typeface="Raleway" pitchFamily="2" charset="0"/>
                </a:rPr>
                <a:t>Juin 2022</a:t>
              </a:r>
              <a:endParaRPr lang="fr-FR" dirty="0">
                <a:solidFill>
                  <a:srgbClr val="444440"/>
                </a:solidFill>
                <a:latin typeface="Raleway" pitchFamily="2" charset="0"/>
              </a:endParaRPr>
            </a:p>
            <a:p>
              <a:pPr algn="ctr"/>
              <a:r>
                <a:rPr lang="fr-FR" b="1" i="0" u="none" strike="noStrike" dirty="0">
                  <a:solidFill>
                    <a:srgbClr val="444440"/>
                  </a:solidFill>
                  <a:effectLst/>
                  <a:latin typeface="Raleway" pitchFamily="2" charset="0"/>
                </a:rPr>
                <a:t>Financement</a:t>
              </a:r>
              <a:r>
                <a:rPr lang="fr-FR" b="0" i="0" u="none" strike="noStrike" dirty="0">
                  <a:solidFill>
                    <a:srgbClr val="444440"/>
                  </a:solidFill>
                  <a:effectLst/>
                  <a:latin typeface="Raleway" pitchFamily="2" charset="0"/>
                </a:rPr>
                <a:t> de Polyperception &amp; Evazion</a:t>
              </a:r>
              <a:endParaRPr lang="fr-BE" dirty="0">
                <a:latin typeface="Raleway" pitchFamily="2" charset="0"/>
              </a:endParaRPr>
            </a:p>
          </p:txBody>
        </p:sp>
        <p:grpSp>
          <p:nvGrpSpPr>
            <p:cNvPr id="54" name="Groupe 53">
              <a:extLst>
                <a:ext uri="{FF2B5EF4-FFF2-40B4-BE49-F238E27FC236}">
                  <a16:creationId xmlns:a16="http://schemas.microsoft.com/office/drawing/2014/main" id="{A065DE9D-3E8B-448B-B6DA-ADFA6FCA8721}"/>
                </a:ext>
              </a:extLst>
            </p:cNvPr>
            <p:cNvGrpSpPr/>
            <p:nvPr/>
          </p:nvGrpSpPr>
          <p:grpSpPr>
            <a:xfrm>
              <a:off x="1080576" y="3811069"/>
              <a:ext cx="1483620" cy="607722"/>
              <a:chOff x="1080576" y="3811069"/>
              <a:chExt cx="1483620" cy="607722"/>
            </a:xfrm>
          </p:grpSpPr>
          <p:pic>
            <p:nvPicPr>
              <p:cNvPr id="42" name="Image 41">
                <a:extLst>
                  <a:ext uri="{FF2B5EF4-FFF2-40B4-BE49-F238E27FC236}">
                    <a16:creationId xmlns:a16="http://schemas.microsoft.com/office/drawing/2014/main" id="{86702A26-72F8-4A4E-98FA-01B2FB249FE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931964" y="3878623"/>
                <a:ext cx="632232" cy="419198"/>
              </a:xfrm>
              <a:prstGeom prst="rect">
                <a:avLst/>
              </a:prstGeom>
            </p:spPr>
          </p:pic>
          <p:pic>
            <p:nvPicPr>
              <p:cNvPr id="43" name="Image 42">
                <a:extLst>
                  <a:ext uri="{FF2B5EF4-FFF2-40B4-BE49-F238E27FC236}">
                    <a16:creationId xmlns:a16="http://schemas.microsoft.com/office/drawing/2014/main" id="{13E3A033-D634-4D2F-AA05-DF80E2C91AB6}"/>
                  </a:ext>
                </a:extLst>
              </p:cNvPr>
              <p:cNvPicPr>
                <a:picLocks noChangeAspect="1"/>
              </p:cNvPicPr>
              <p:nvPr/>
            </p:nvPicPr>
            <p:blipFill rotWithShape="1">
              <a:blip r:embed="rId7">
                <a:extLst>
                  <a:ext uri="{28A0092B-C50C-407E-A947-70E740481C1C}">
                    <a14:useLocalDpi xmlns:a14="http://schemas.microsoft.com/office/drawing/2010/main" val="0"/>
                  </a:ext>
                </a:extLst>
              </a:blip>
              <a:srcRect l="12666" t="14861" r="13480" b="15344"/>
              <a:stretch/>
            </p:blipFill>
            <p:spPr>
              <a:xfrm>
                <a:off x="1080576" y="3811069"/>
                <a:ext cx="640200" cy="607722"/>
              </a:xfrm>
              <a:prstGeom prst="rect">
                <a:avLst/>
              </a:prstGeom>
            </p:spPr>
          </p:pic>
        </p:grpSp>
      </p:grpSp>
      <p:grpSp>
        <p:nvGrpSpPr>
          <p:cNvPr id="62" name="Groupe 61">
            <a:extLst>
              <a:ext uri="{FF2B5EF4-FFF2-40B4-BE49-F238E27FC236}">
                <a16:creationId xmlns:a16="http://schemas.microsoft.com/office/drawing/2014/main" id="{068E73B0-E5EB-4F86-8FD8-F131E00D1DD8}"/>
              </a:ext>
            </a:extLst>
          </p:cNvPr>
          <p:cNvGrpSpPr/>
          <p:nvPr/>
        </p:nvGrpSpPr>
        <p:grpSpPr>
          <a:xfrm>
            <a:off x="3258909" y="3924209"/>
            <a:ext cx="2896468" cy="1516633"/>
            <a:chOff x="5954704" y="3888308"/>
            <a:chExt cx="2896468" cy="1516633"/>
          </a:xfrm>
        </p:grpSpPr>
        <p:sp>
          <p:nvSpPr>
            <p:cNvPr id="45" name="ZoneTexte 44">
              <a:extLst>
                <a:ext uri="{FF2B5EF4-FFF2-40B4-BE49-F238E27FC236}">
                  <a16:creationId xmlns:a16="http://schemas.microsoft.com/office/drawing/2014/main" id="{11693A5A-E161-437F-8850-98B429DF6CC1}"/>
                </a:ext>
              </a:extLst>
            </p:cNvPr>
            <p:cNvSpPr txBox="1"/>
            <p:nvPr/>
          </p:nvSpPr>
          <p:spPr>
            <a:xfrm>
              <a:off x="5954704" y="4481611"/>
              <a:ext cx="2896468" cy="923330"/>
            </a:xfrm>
            <a:prstGeom prst="rect">
              <a:avLst/>
            </a:prstGeom>
            <a:noFill/>
          </p:spPr>
          <p:txBody>
            <a:bodyPr wrap="square">
              <a:spAutoFit/>
            </a:bodyPr>
            <a:lstStyle/>
            <a:p>
              <a:pPr algn="ctr"/>
              <a:r>
                <a:rPr lang="fr-FR" b="1" i="0" u="none" strike="noStrike" dirty="0">
                  <a:solidFill>
                    <a:srgbClr val="497565"/>
                  </a:solidFill>
                  <a:effectLst/>
                  <a:latin typeface="Raleway" pitchFamily="2" charset="0"/>
                </a:rPr>
                <a:t>Octobre 2022</a:t>
              </a:r>
              <a:endParaRPr lang="fr-FR" dirty="0">
                <a:solidFill>
                  <a:srgbClr val="444440"/>
                </a:solidFill>
                <a:latin typeface="Raleway" pitchFamily="2" charset="0"/>
              </a:endParaRPr>
            </a:p>
            <a:p>
              <a:pPr algn="ctr"/>
              <a:r>
                <a:rPr lang="fr-FR" b="1" i="0" u="none" strike="noStrike" dirty="0">
                  <a:solidFill>
                    <a:srgbClr val="444440"/>
                  </a:solidFill>
                  <a:effectLst/>
                  <a:latin typeface="Raleway" pitchFamily="2" charset="0"/>
                </a:rPr>
                <a:t>Financement</a:t>
              </a:r>
              <a:r>
                <a:rPr lang="fr-FR" b="0" i="0" u="none" strike="noStrike" dirty="0">
                  <a:solidFill>
                    <a:srgbClr val="444440"/>
                  </a:solidFill>
                  <a:effectLst/>
                  <a:latin typeface="Raleway" pitchFamily="2" charset="0"/>
                </a:rPr>
                <a:t> de Hooba &amp; Snappies</a:t>
              </a:r>
              <a:endParaRPr lang="fr-BE" dirty="0">
                <a:latin typeface="Raleway" pitchFamily="2" charset="0"/>
              </a:endParaRPr>
            </a:p>
          </p:txBody>
        </p:sp>
        <p:grpSp>
          <p:nvGrpSpPr>
            <p:cNvPr id="44" name="Groupe 43">
              <a:extLst>
                <a:ext uri="{FF2B5EF4-FFF2-40B4-BE49-F238E27FC236}">
                  <a16:creationId xmlns:a16="http://schemas.microsoft.com/office/drawing/2014/main" id="{6F6C35EF-1738-4CC9-855C-128395711F69}"/>
                </a:ext>
              </a:extLst>
            </p:cNvPr>
            <p:cNvGrpSpPr/>
            <p:nvPr/>
          </p:nvGrpSpPr>
          <p:grpSpPr>
            <a:xfrm>
              <a:off x="6462350" y="3888308"/>
              <a:ext cx="1532466" cy="531585"/>
              <a:chOff x="3159006" y="3170053"/>
              <a:chExt cx="1532466" cy="531585"/>
            </a:xfrm>
          </p:grpSpPr>
          <p:pic>
            <p:nvPicPr>
              <p:cNvPr id="46" name="Image 45">
                <a:extLst>
                  <a:ext uri="{FF2B5EF4-FFF2-40B4-BE49-F238E27FC236}">
                    <a16:creationId xmlns:a16="http://schemas.microsoft.com/office/drawing/2014/main" id="{95691295-4CFA-4235-BFF3-C9E4C45A8749}"/>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229225" y="3170053"/>
                <a:ext cx="462247" cy="531585"/>
              </a:xfrm>
              <a:prstGeom prst="rect">
                <a:avLst/>
              </a:prstGeom>
            </p:spPr>
          </p:pic>
          <p:pic>
            <p:nvPicPr>
              <p:cNvPr id="47" name="Image 46">
                <a:extLst>
                  <a:ext uri="{FF2B5EF4-FFF2-40B4-BE49-F238E27FC236}">
                    <a16:creationId xmlns:a16="http://schemas.microsoft.com/office/drawing/2014/main" id="{AAE951CD-FA34-4739-AA50-AB62E7C9A12E}"/>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3159006" y="3330010"/>
                <a:ext cx="893890" cy="274403"/>
              </a:xfrm>
              <a:prstGeom prst="rect">
                <a:avLst/>
              </a:prstGeom>
            </p:spPr>
          </p:pic>
        </p:grpSp>
      </p:grpSp>
      <p:grpSp>
        <p:nvGrpSpPr>
          <p:cNvPr id="60" name="Groupe 59">
            <a:extLst>
              <a:ext uri="{FF2B5EF4-FFF2-40B4-BE49-F238E27FC236}">
                <a16:creationId xmlns:a16="http://schemas.microsoft.com/office/drawing/2014/main" id="{15BE2B46-E387-49DE-BB24-EDE62AAAEE17}"/>
              </a:ext>
            </a:extLst>
          </p:cNvPr>
          <p:cNvGrpSpPr/>
          <p:nvPr/>
        </p:nvGrpSpPr>
        <p:grpSpPr>
          <a:xfrm>
            <a:off x="8823973" y="3893173"/>
            <a:ext cx="2896468" cy="1551619"/>
            <a:chOff x="8717170" y="3861424"/>
            <a:chExt cx="2896468" cy="1551619"/>
          </a:xfrm>
        </p:grpSpPr>
        <p:sp>
          <p:nvSpPr>
            <p:cNvPr id="24" name="ZoneTexte 23">
              <a:extLst>
                <a:ext uri="{FF2B5EF4-FFF2-40B4-BE49-F238E27FC236}">
                  <a16:creationId xmlns:a16="http://schemas.microsoft.com/office/drawing/2014/main" id="{261FD77C-714E-407E-92DC-2681D68EC358}"/>
                </a:ext>
              </a:extLst>
            </p:cNvPr>
            <p:cNvSpPr txBox="1"/>
            <p:nvPr/>
          </p:nvSpPr>
          <p:spPr>
            <a:xfrm>
              <a:off x="8717170" y="4489713"/>
              <a:ext cx="2896468" cy="923330"/>
            </a:xfrm>
            <a:prstGeom prst="rect">
              <a:avLst/>
            </a:prstGeom>
            <a:noFill/>
          </p:spPr>
          <p:txBody>
            <a:bodyPr wrap="square">
              <a:spAutoFit/>
            </a:bodyPr>
            <a:lstStyle>
              <a:defPPr>
                <a:defRPr lang="en-US"/>
              </a:defPPr>
              <a:lvl1pPr algn="ctr">
                <a:defRPr b="1" i="0" u="none" strike="noStrike">
                  <a:solidFill>
                    <a:srgbClr val="497565"/>
                  </a:solidFill>
                  <a:effectLst/>
                  <a:latin typeface="Raleway" pitchFamily="2" charset="0"/>
                </a:defRPr>
              </a:lvl1pPr>
            </a:lstStyle>
            <a:p>
              <a:r>
                <a:rPr lang="fr-BE" dirty="0"/>
                <a:t>Décembre 2022</a:t>
              </a:r>
              <a:br>
                <a:rPr lang="fr-BE" dirty="0"/>
              </a:br>
              <a:r>
                <a:rPr lang="fr-BE" b="0" i="0" u="none" strike="noStrike" dirty="0">
                  <a:solidFill>
                    <a:srgbClr val="444440"/>
                  </a:solidFill>
                  <a:effectLst/>
                </a:rPr>
                <a:t>Campagne de communication</a:t>
              </a:r>
              <a:endParaRPr lang="fr-BE" b="0" dirty="0">
                <a:solidFill>
                  <a:schemeClr val="tx1"/>
                </a:solidFill>
              </a:endParaRPr>
            </a:p>
          </p:txBody>
        </p:sp>
        <p:pic>
          <p:nvPicPr>
            <p:cNvPr id="49" name="Image 48">
              <a:extLst>
                <a:ext uri="{FF2B5EF4-FFF2-40B4-BE49-F238E27FC236}">
                  <a16:creationId xmlns:a16="http://schemas.microsoft.com/office/drawing/2014/main" id="{E600553E-8F6A-42D0-8A24-76ECF03AF1CE}"/>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9434935" y="3861424"/>
              <a:ext cx="1460938" cy="509905"/>
            </a:xfrm>
            <a:prstGeom prst="rect">
              <a:avLst/>
            </a:prstGeom>
          </p:spPr>
        </p:pic>
      </p:grpSp>
      <p:grpSp>
        <p:nvGrpSpPr>
          <p:cNvPr id="61" name="Groupe 60">
            <a:extLst>
              <a:ext uri="{FF2B5EF4-FFF2-40B4-BE49-F238E27FC236}">
                <a16:creationId xmlns:a16="http://schemas.microsoft.com/office/drawing/2014/main" id="{AB584208-0656-43E7-B06C-29D95398F382}"/>
              </a:ext>
            </a:extLst>
          </p:cNvPr>
          <p:cNvGrpSpPr/>
          <p:nvPr/>
        </p:nvGrpSpPr>
        <p:grpSpPr>
          <a:xfrm>
            <a:off x="5948458" y="3751142"/>
            <a:ext cx="2896468" cy="1972528"/>
            <a:chOff x="3057073" y="3709412"/>
            <a:chExt cx="2896468" cy="1972528"/>
          </a:xfrm>
        </p:grpSpPr>
        <p:sp>
          <p:nvSpPr>
            <p:cNvPr id="51" name="ZoneTexte 50">
              <a:extLst>
                <a:ext uri="{FF2B5EF4-FFF2-40B4-BE49-F238E27FC236}">
                  <a16:creationId xmlns:a16="http://schemas.microsoft.com/office/drawing/2014/main" id="{DD90CFFE-22D1-4C12-AD13-28420F47DBCE}"/>
                </a:ext>
              </a:extLst>
            </p:cNvPr>
            <p:cNvSpPr txBox="1"/>
            <p:nvPr/>
          </p:nvSpPr>
          <p:spPr>
            <a:xfrm>
              <a:off x="3057073" y="4481611"/>
              <a:ext cx="2896468" cy="1200329"/>
            </a:xfrm>
            <a:prstGeom prst="rect">
              <a:avLst/>
            </a:prstGeom>
            <a:noFill/>
          </p:spPr>
          <p:txBody>
            <a:bodyPr wrap="square">
              <a:spAutoFit/>
            </a:bodyPr>
            <a:lstStyle>
              <a:defPPr>
                <a:defRPr lang="en-US"/>
              </a:defPPr>
              <a:lvl1pPr algn="ctr">
                <a:defRPr b="1" i="0" u="none" strike="noStrike">
                  <a:solidFill>
                    <a:srgbClr val="497565"/>
                  </a:solidFill>
                  <a:effectLst/>
                  <a:latin typeface="Raleway" pitchFamily="2" charset="0"/>
                </a:defRPr>
              </a:lvl1pPr>
            </a:lstStyle>
            <a:p>
              <a:r>
                <a:rPr lang="fr-BE" dirty="0"/>
                <a:t>Novembre 2022</a:t>
              </a:r>
              <a:br>
                <a:rPr lang="fr-BE" dirty="0"/>
              </a:br>
              <a:r>
                <a:rPr lang="fr-BE" b="0" i="0" u="none" strike="noStrike" dirty="0">
                  <a:solidFill>
                    <a:srgbClr val="444440"/>
                  </a:solidFill>
                  <a:effectLst/>
                </a:rPr>
                <a:t>Les </a:t>
              </a:r>
              <a:r>
                <a:rPr lang="fr-BE" i="0" u="none" strike="noStrike" dirty="0">
                  <a:solidFill>
                    <a:srgbClr val="444440"/>
                  </a:solidFill>
                  <a:effectLst/>
                </a:rPr>
                <a:t>5 ans</a:t>
              </a:r>
              <a:r>
                <a:rPr lang="fr-BE" b="0" i="0" u="none" strike="noStrike" dirty="0">
                  <a:solidFill>
                    <a:srgbClr val="444440"/>
                  </a:solidFill>
                  <a:effectLst/>
                </a:rPr>
                <a:t> du Citizenfund avec « Une licorne dans la pièce »</a:t>
              </a:r>
              <a:endParaRPr lang="fr-BE" b="0" dirty="0">
                <a:solidFill>
                  <a:schemeClr val="tx1"/>
                </a:solidFill>
              </a:endParaRPr>
            </a:p>
          </p:txBody>
        </p:sp>
        <p:pic>
          <p:nvPicPr>
            <p:cNvPr id="53" name="Image 52">
              <a:extLst>
                <a:ext uri="{FF2B5EF4-FFF2-40B4-BE49-F238E27FC236}">
                  <a16:creationId xmlns:a16="http://schemas.microsoft.com/office/drawing/2014/main" id="{450D82AC-C9DE-4DC7-AEC9-D215A182E160}"/>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4122680" y="3709412"/>
              <a:ext cx="765253" cy="730469"/>
            </a:xfrm>
            <a:prstGeom prst="rect">
              <a:avLst/>
            </a:prstGeom>
          </p:spPr>
        </p:pic>
      </p:grpSp>
      <p:grpSp>
        <p:nvGrpSpPr>
          <p:cNvPr id="8" name="Groupe 62">
            <a:extLst>
              <a:ext uri="{FF2B5EF4-FFF2-40B4-BE49-F238E27FC236}">
                <a16:creationId xmlns:a16="http://schemas.microsoft.com/office/drawing/2014/main" id="{A62F21F2-F30B-72D8-983C-9BC1DFE66C38}"/>
              </a:ext>
            </a:extLst>
          </p:cNvPr>
          <p:cNvGrpSpPr/>
          <p:nvPr/>
        </p:nvGrpSpPr>
        <p:grpSpPr>
          <a:xfrm>
            <a:off x="343220" y="4034643"/>
            <a:ext cx="2896468" cy="1406199"/>
            <a:chOff x="347169" y="4034643"/>
            <a:chExt cx="2896468" cy="1406199"/>
          </a:xfrm>
        </p:grpSpPr>
        <p:sp>
          <p:nvSpPr>
            <p:cNvPr id="10" name="ZoneTexte 36">
              <a:extLst>
                <a:ext uri="{FF2B5EF4-FFF2-40B4-BE49-F238E27FC236}">
                  <a16:creationId xmlns:a16="http://schemas.microsoft.com/office/drawing/2014/main" id="{ECC369A5-114F-BA5F-F25C-AA062F620EE6}"/>
                </a:ext>
              </a:extLst>
            </p:cNvPr>
            <p:cNvSpPr txBox="1"/>
            <p:nvPr/>
          </p:nvSpPr>
          <p:spPr>
            <a:xfrm>
              <a:off x="347169" y="4517512"/>
              <a:ext cx="2896468" cy="923330"/>
            </a:xfrm>
            <a:prstGeom prst="rect">
              <a:avLst/>
            </a:prstGeom>
            <a:noFill/>
          </p:spPr>
          <p:txBody>
            <a:bodyPr wrap="square">
              <a:spAutoFit/>
            </a:bodyPr>
            <a:lstStyle/>
            <a:p>
              <a:pPr algn="ctr"/>
              <a:r>
                <a:rPr lang="fr-FR" b="1" i="0" u="none" strike="noStrike" dirty="0">
                  <a:solidFill>
                    <a:srgbClr val="497565"/>
                  </a:solidFill>
                  <a:effectLst/>
                  <a:latin typeface="Raleway" pitchFamily="2" charset="0"/>
                </a:rPr>
                <a:t>Juillet 2022</a:t>
              </a:r>
              <a:endParaRPr lang="fr-FR" dirty="0">
                <a:solidFill>
                  <a:srgbClr val="444440"/>
                </a:solidFill>
                <a:latin typeface="Raleway" pitchFamily="2" charset="0"/>
              </a:endParaRPr>
            </a:p>
            <a:p>
              <a:pPr algn="ctr"/>
              <a:r>
                <a:rPr lang="fr-FR" b="1" i="0" u="none" strike="noStrike" dirty="0">
                  <a:solidFill>
                    <a:srgbClr val="444440"/>
                  </a:solidFill>
                  <a:effectLst/>
                  <a:latin typeface="Raleway" pitchFamily="2" charset="0"/>
                </a:rPr>
                <a:t>Premier re-financement </a:t>
              </a:r>
              <a:r>
                <a:rPr lang="fr-FR" i="0" u="none" strike="noStrike" dirty="0">
                  <a:solidFill>
                    <a:srgbClr val="444440"/>
                  </a:solidFill>
                  <a:effectLst/>
                  <a:latin typeface="Raleway" pitchFamily="2" charset="0"/>
                </a:rPr>
                <a:t>de urbike</a:t>
              </a:r>
              <a:endParaRPr lang="fr-BE" dirty="0">
                <a:latin typeface="Raleway" pitchFamily="2" charset="0"/>
              </a:endParaRPr>
            </a:p>
          </p:txBody>
        </p:sp>
        <p:pic>
          <p:nvPicPr>
            <p:cNvPr id="13" name="Image 41">
              <a:extLst>
                <a:ext uri="{FF2B5EF4-FFF2-40B4-BE49-F238E27FC236}">
                  <a16:creationId xmlns:a16="http://schemas.microsoft.com/office/drawing/2014/main" id="{8BF2CFF5-B45C-64EF-3AA6-1403C232494B}"/>
                </a:ext>
              </a:extLst>
            </p:cNvPr>
            <p:cNvPicPr>
              <a:picLocks noChangeAspect="1"/>
            </p:cNvPicPr>
            <p:nvPr/>
          </p:nvPicPr>
          <p:blipFill rotWithShape="1">
            <a:blip r:embed="rId12">
              <a:extLst>
                <a:ext uri="{28A0092B-C50C-407E-A947-70E740481C1C}">
                  <a14:useLocalDpi xmlns:a14="http://schemas.microsoft.com/office/drawing/2010/main" val="0"/>
                </a:ext>
              </a:extLst>
            </a:blip>
            <a:srcRect l="-18768" t="-12383" r="-6701" b="-12492"/>
            <a:stretch/>
          </p:blipFill>
          <p:spPr>
            <a:xfrm>
              <a:off x="1076004" y="4034643"/>
              <a:ext cx="1329501" cy="373447"/>
            </a:xfrm>
            <a:prstGeom prst="rect">
              <a:avLst/>
            </a:prstGeom>
          </p:spPr>
        </p:pic>
      </p:grpSp>
    </p:spTree>
    <p:extLst>
      <p:ext uri="{BB962C8B-B14F-4D97-AF65-F5344CB8AC3E}">
        <p14:creationId xmlns:p14="http://schemas.microsoft.com/office/powerpoint/2010/main" val="258289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9" presetClass="emph" presetSubtype="0" grpId="0" nodeType="withEffect">
                                  <p:stCondLst>
                                    <p:cond delay="0"/>
                                  </p:stCondLst>
                                  <p:childTnLst>
                                    <p:set>
                                      <p:cBhvr>
                                        <p:cTn id="8" dur="indefinite"/>
                                        <p:tgtEl>
                                          <p:spTgt spid="55"/>
                                        </p:tgtEl>
                                        <p:attrNameLst>
                                          <p:attrName>style.opacity</p:attrName>
                                        </p:attrNameLst>
                                      </p:cBhvr>
                                      <p:to>
                                        <p:strVal val="0.25"/>
                                      </p:to>
                                    </p:set>
                                    <p:animEffect filter="image" prLst="opacity: 0.25">
                                      <p:cBhvr rctx="IE">
                                        <p:cTn id="9" dur="indefinite"/>
                                        <p:tgtEl>
                                          <p:spTgt spid="5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7078DD-2F1A-42D4-207C-48F122B6DDC5}"/>
              </a:ext>
            </a:extLst>
          </p:cNvPr>
          <p:cNvPicPr>
            <a:picLocks noChangeAspect="1"/>
          </p:cNvPicPr>
          <p:nvPr/>
        </p:nvPicPr>
        <p:blipFill>
          <a:blip r:embed="rId3"/>
          <a:stretch>
            <a:fillRect/>
          </a:stretch>
        </p:blipFill>
        <p:spPr>
          <a:xfrm>
            <a:off x="2027462" y="484094"/>
            <a:ext cx="8981376" cy="5459507"/>
          </a:xfrm>
          <a:prstGeom prst="rect">
            <a:avLst/>
          </a:prstGeom>
        </p:spPr>
      </p:pic>
    </p:spTree>
    <p:extLst>
      <p:ext uri="{BB962C8B-B14F-4D97-AF65-F5344CB8AC3E}">
        <p14:creationId xmlns:p14="http://schemas.microsoft.com/office/powerpoint/2010/main" val="526488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descr="Une image contenant objet&#10;&#10;Description générée automatiquement">
            <a:extLst>
              <a:ext uri="{FF2B5EF4-FFF2-40B4-BE49-F238E27FC236}">
                <a16:creationId xmlns:a16="http://schemas.microsoft.com/office/drawing/2014/main" id="{73B36F11-A8B9-4D9C-BFA4-A334E4846F51}"/>
              </a:ext>
            </a:extLst>
          </p:cNvPr>
          <p:cNvPicPr>
            <a:picLocks noChangeAspect="1"/>
          </p:cNvPicPr>
          <p:nvPr/>
        </p:nvPicPr>
        <p:blipFill rotWithShape="1">
          <a:blip r:embed="rId3">
            <a:extLst>
              <a:ext uri="{28A0092B-C50C-407E-A947-70E740481C1C}">
                <a14:useLocalDpi xmlns:a14="http://schemas.microsoft.com/office/drawing/2010/main" val="0"/>
              </a:ext>
            </a:extLst>
          </a:blip>
          <a:srcRect t="11934" b="11986"/>
          <a:stretch/>
        </p:blipFill>
        <p:spPr>
          <a:xfrm>
            <a:off x="7257278" y="274655"/>
            <a:ext cx="1950853" cy="919299"/>
          </a:xfrm>
          <a:prstGeom prst="rect">
            <a:avLst/>
          </a:prstGeom>
        </p:spPr>
      </p:pic>
      <p:pic>
        <p:nvPicPr>
          <p:cNvPr id="26" name="Image 25" descr="Une image contenant roue&#10;&#10;Description générée automatiquement">
            <a:extLst>
              <a:ext uri="{FF2B5EF4-FFF2-40B4-BE49-F238E27FC236}">
                <a16:creationId xmlns:a16="http://schemas.microsoft.com/office/drawing/2014/main" id="{A2D3E011-1300-49EC-88F6-77C9AB488F31}"/>
              </a:ext>
            </a:extLst>
          </p:cNvPr>
          <p:cNvPicPr>
            <a:picLocks noChangeAspect="1"/>
          </p:cNvPicPr>
          <p:nvPr/>
        </p:nvPicPr>
        <p:blipFill rotWithShape="1">
          <a:blip r:embed="rId4">
            <a:extLst>
              <a:ext uri="{28A0092B-C50C-407E-A947-70E740481C1C}">
                <a14:useLocalDpi xmlns:a14="http://schemas.microsoft.com/office/drawing/2010/main" val="0"/>
              </a:ext>
            </a:extLst>
          </a:blip>
          <a:srcRect l="20726" t="3541" r="25844" b="4459"/>
          <a:stretch/>
        </p:blipFill>
        <p:spPr>
          <a:xfrm>
            <a:off x="9588152" y="225378"/>
            <a:ext cx="992165" cy="1025022"/>
          </a:xfrm>
          <a:prstGeom prst="rect">
            <a:avLst/>
          </a:prstGeom>
        </p:spPr>
      </p:pic>
      <p:pic>
        <p:nvPicPr>
          <p:cNvPr id="27" name="Image 26">
            <a:extLst>
              <a:ext uri="{FF2B5EF4-FFF2-40B4-BE49-F238E27FC236}">
                <a16:creationId xmlns:a16="http://schemas.microsoft.com/office/drawing/2014/main" id="{6AE690F7-FE2E-4672-94DA-89E3208C91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1349" y="441134"/>
            <a:ext cx="1863960" cy="562110"/>
          </a:xfrm>
          <a:prstGeom prst="rect">
            <a:avLst/>
          </a:prstGeom>
        </p:spPr>
      </p:pic>
      <p:pic>
        <p:nvPicPr>
          <p:cNvPr id="29" name="Image 28">
            <a:extLst>
              <a:ext uri="{FF2B5EF4-FFF2-40B4-BE49-F238E27FC236}">
                <a16:creationId xmlns:a16="http://schemas.microsoft.com/office/drawing/2014/main" id="{169A82C5-BFF2-4494-93BE-1A10BFFE0699}"/>
              </a:ext>
            </a:extLst>
          </p:cNvPr>
          <p:cNvPicPr>
            <a:picLocks noChangeAspect="1"/>
          </p:cNvPicPr>
          <p:nvPr/>
        </p:nvPicPr>
        <p:blipFill rotWithShape="1">
          <a:blip r:embed="rId6">
            <a:extLst>
              <a:ext uri="{28A0092B-C50C-407E-A947-70E740481C1C}">
                <a14:useLocalDpi xmlns:a14="http://schemas.microsoft.com/office/drawing/2010/main" val="0"/>
              </a:ext>
            </a:extLst>
          </a:blip>
          <a:srcRect l="14838" t="34722" r="8255" b="37954"/>
          <a:stretch/>
        </p:blipFill>
        <p:spPr>
          <a:xfrm>
            <a:off x="5027758" y="441134"/>
            <a:ext cx="1826577" cy="562110"/>
          </a:xfrm>
          <a:prstGeom prst="rect">
            <a:avLst/>
          </a:prstGeom>
        </p:spPr>
      </p:pic>
      <p:pic>
        <p:nvPicPr>
          <p:cNvPr id="30" name="Image 29" descr="Une image contenant objet, horloge, moniteur, assis&#10;&#10;Description générée automatiquement">
            <a:extLst>
              <a:ext uri="{FF2B5EF4-FFF2-40B4-BE49-F238E27FC236}">
                <a16:creationId xmlns:a16="http://schemas.microsoft.com/office/drawing/2014/main" id="{C54967A9-8999-40E6-BEBB-37F6965BAB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17402" y="1750490"/>
            <a:ext cx="2062313" cy="429849"/>
          </a:xfrm>
          <a:prstGeom prst="rect">
            <a:avLst/>
          </a:prstGeom>
        </p:spPr>
      </p:pic>
      <p:pic>
        <p:nvPicPr>
          <p:cNvPr id="31" name="Image 30" descr="Une image contenant dessin&#10;&#10;Description générée automatiquement">
            <a:extLst>
              <a:ext uri="{FF2B5EF4-FFF2-40B4-BE49-F238E27FC236}">
                <a16:creationId xmlns:a16="http://schemas.microsoft.com/office/drawing/2014/main" id="{E0A89DB2-419D-4A09-918D-F919B6E3BF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86762" y="1638945"/>
            <a:ext cx="1265318" cy="760503"/>
          </a:xfrm>
          <a:prstGeom prst="rect">
            <a:avLst/>
          </a:prstGeom>
        </p:spPr>
      </p:pic>
      <p:pic>
        <p:nvPicPr>
          <p:cNvPr id="32" name="Image 31" descr="Une image contenant livre, texte&#10;&#10;Description générée automatiquement">
            <a:extLst>
              <a:ext uri="{FF2B5EF4-FFF2-40B4-BE49-F238E27FC236}">
                <a16:creationId xmlns:a16="http://schemas.microsoft.com/office/drawing/2014/main" id="{1BF5D61F-7B39-4BBD-B8EF-982BF9CA902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97807" y="302432"/>
            <a:ext cx="1210844" cy="859698"/>
          </a:xfrm>
          <a:prstGeom prst="rect">
            <a:avLst/>
          </a:prstGeom>
        </p:spPr>
      </p:pic>
      <p:pic>
        <p:nvPicPr>
          <p:cNvPr id="33" name="Image 32">
            <a:extLst>
              <a:ext uri="{FF2B5EF4-FFF2-40B4-BE49-F238E27FC236}">
                <a16:creationId xmlns:a16="http://schemas.microsoft.com/office/drawing/2014/main" id="{071158F4-1E7F-46C0-B903-5529C47446A1}"/>
              </a:ext>
            </a:extLst>
          </p:cNvPr>
          <p:cNvPicPr>
            <a:picLocks noChangeAspect="1"/>
          </p:cNvPicPr>
          <p:nvPr/>
        </p:nvPicPr>
        <p:blipFill rotWithShape="1">
          <a:blip r:embed="rId10">
            <a:extLst>
              <a:ext uri="{28A0092B-C50C-407E-A947-70E740481C1C}">
                <a14:useLocalDpi xmlns:a14="http://schemas.microsoft.com/office/drawing/2010/main" val="0"/>
              </a:ext>
            </a:extLst>
          </a:blip>
          <a:srcRect l="18244" t="15040" r="17851" b="15750"/>
          <a:stretch/>
        </p:blipFill>
        <p:spPr>
          <a:xfrm>
            <a:off x="5639533" y="1473091"/>
            <a:ext cx="946456" cy="1025024"/>
          </a:xfrm>
          <a:prstGeom prst="rect">
            <a:avLst/>
          </a:prstGeom>
        </p:spPr>
      </p:pic>
      <p:pic>
        <p:nvPicPr>
          <p:cNvPr id="34" name="Image 33">
            <a:extLst>
              <a:ext uri="{FF2B5EF4-FFF2-40B4-BE49-F238E27FC236}">
                <a16:creationId xmlns:a16="http://schemas.microsoft.com/office/drawing/2014/main" id="{477B0A67-856B-4D3C-A1E9-A1CF721189A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80677" y="1488501"/>
            <a:ext cx="799640" cy="991958"/>
          </a:xfrm>
          <a:prstGeom prst="rect">
            <a:avLst/>
          </a:prstGeom>
        </p:spPr>
      </p:pic>
      <p:pic>
        <p:nvPicPr>
          <p:cNvPr id="35" name="Image 34">
            <a:extLst>
              <a:ext uri="{FF2B5EF4-FFF2-40B4-BE49-F238E27FC236}">
                <a16:creationId xmlns:a16="http://schemas.microsoft.com/office/drawing/2014/main" id="{960AA0C2-3FF9-4024-97C5-108F8C7F13A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00393" y="1489828"/>
            <a:ext cx="1110402" cy="991960"/>
          </a:xfrm>
          <a:prstGeom prst="rect">
            <a:avLst/>
          </a:prstGeom>
        </p:spPr>
      </p:pic>
      <p:pic>
        <p:nvPicPr>
          <p:cNvPr id="36" name="Image 35">
            <a:extLst>
              <a:ext uri="{FF2B5EF4-FFF2-40B4-BE49-F238E27FC236}">
                <a16:creationId xmlns:a16="http://schemas.microsoft.com/office/drawing/2014/main" id="{41B1E882-C364-4A67-B817-C6280F22337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07270" y="2954350"/>
            <a:ext cx="1668293" cy="495980"/>
          </a:xfrm>
          <a:prstGeom prst="rect">
            <a:avLst/>
          </a:prstGeom>
        </p:spPr>
      </p:pic>
      <p:pic>
        <p:nvPicPr>
          <p:cNvPr id="37" name="Image 36">
            <a:extLst>
              <a:ext uri="{FF2B5EF4-FFF2-40B4-BE49-F238E27FC236}">
                <a16:creationId xmlns:a16="http://schemas.microsoft.com/office/drawing/2014/main" id="{577532C6-49EB-4BD6-B822-DE9AA93DD9B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552578" y="2677397"/>
            <a:ext cx="991960" cy="991960"/>
          </a:xfrm>
          <a:prstGeom prst="rect">
            <a:avLst/>
          </a:prstGeom>
        </p:spPr>
      </p:pic>
      <p:pic>
        <p:nvPicPr>
          <p:cNvPr id="38" name="Image 37">
            <a:extLst>
              <a:ext uri="{FF2B5EF4-FFF2-40B4-BE49-F238E27FC236}">
                <a16:creationId xmlns:a16="http://schemas.microsoft.com/office/drawing/2014/main" id="{FAB795BE-C9A7-4336-B566-02A6B43121C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027758" y="2955910"/>
            <a:ext cx="2016981" cy="429848"/>
          </a:xfrm>
          <a:prstGeom prst="rect">
            <a:avLst/>
          </a:prstGeom>
        </p:spPr>
      </p:pic>
      <p:pic>
        <p:nvPicPr>
          <p:cNvPr id="39" name="Image 38" descr="Une image contenant texte, vert, métal, signe&#10;&#10;Description générée automatiquement">
            <a:extLst>
              <a:ext uri="{FF2B5EF4-FFF2-40B4-BE49-F238E27FC236}">
                <a16:creationId xmlns:a16="http://schemas.microsoft.com/office/drawing/2014/main" id="{7BE0BD09-F332-4869-98D3-72E01BFB8E5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684517" y="2688603"/>
            <a:ext cx="991960" cy="991960"/>
          </a:xfrm>
          <a:prstGeom prst="rect">
            <a:avLst/>
          </a:prstGeom>
        </p:spPr>
      </p:pic>
      <p:pic>
        <p:nvPicPr>
          <p:cNvPr id="40" name="Image 39" descr="Une image contenant texte&#10;&#10;Description générée automatiquement">
            <a:extLst>
              <a:ext uri="{FF2B5EF4-FFF2-40B4-BE49-F238E27FC236}">
                <a16:creationId xmlns:a16="http://schemas.microsoft.com/office/drawing/2014/main" id="{8928E955-538C-4375-9009-E6C86DC069A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02505" y="2806706"/>
            <a:ext cx="1306179" cy="752822"/>
          </a:xfrm>
          <a:prstGeom prst="rect">
            <a:avLst/>
          </a:prstGeom>
        </p:spPr>
      </p:pic>
      <p:pic>
        <p:nvPicPr>
          <p:cNvPr id="41" name="Image 40" descr="Une image contenant texte, signe&#10;&#10;Description générée automatiquement">
            <a:extLst>
              <a:ext uri="{FF2B5EF4-FFF2-40B4-BE49-F238E27FC236}">
                <a16:creationId xmlns:a16="http://schemas.microsoft.com/office/drawing/2014/main" id="{00F110CD-D44F-4434-818E-4323E3AFD6D9}"/>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092181" y="3997134"/>
            <a:ext cx="1900414" cy="628300"/>
          </a:xfrm>
          <a:prstGeom prst="rect">
            <a:avLst/>
          </a:prstGeom>
        </p:spPr>
      </p:pic>
      <p:pic>
        <p:nvPicPr>
          <p:cNvPr id="42" name="Image 41">
            <a:extLst>
              <a:ext uri="{FF2B5EF4-FFF2-40B4-BE49-F238E27FC236}">
                <a16:creationId xmlns:a16="http://schemas.microsoft.com/office/drawing/2014/main" id="{500A2A95-C289-403E-B18E-E7EC40B78A29}"/>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04953" y="3930868"/>
            <a:ext cx="1950853" cy="760832"/>
          </a:xfrm>
          <a:prstGeom prst="rect">
            <a:avLst/>
          </a:prstGeom>
        </p:spPr>
      </p:pic>
      <p:pic>
        <p:nvPicPr>
          <p:cNvPr id="4" name="Image 3">
            <a:extLst>
              <a:ext uri="{FF2B5EF4-FFF2-40B4-BE49-F238E27FC236}">
                <a16:creationId xmlns:a16="http://schemas.microsoft.com/office/drawing/2014/main" id="{88860E0A-FC1A-4301-BA4F-B3D82C358BCF}"/>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540268" y="3831834"/>
            <a:ext cx="991960" cy="991960"/>
          </a:xfrm>
          <a:prstGeom prst="rect">
            <a:avLst/>
          </a:prstGeom>
        </p:spPr>
      </p:pic>
      <p:pic>
        <p:nvPicPr>
          <p:cNvPr id="6" name="Image 5">
            <a:extLst>
              <a:ext uri="{FF2B5EF4-FFF2-40B4-BE49-F238E27FC236}">
                <a16:creationId xmlns:a16="http://schemas.microsoft.com/office/drawing/2014/main" id="{21B59C6D-4762-469B-8A6F-BF68EF3DD613}"/>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495112" y="3863559"/>
            <a:ext cx="1066892" cy="991960"/>
          </a:xfrm>
          <a:prstGeom prst="rect">
            <a:avLst/>
          </a:prstGeom>
        </p:spPr>
      </p:pic>
      <p:pic>
        <p:nvPicPr>
          <p:cNvPr id="3" name="Image 2" descr="Une image contenant texte, extérieur, signe&#10;&#10;Description générée automatiquement">
            <a:extLst>
              <a:ext uri="{FF2B5EF4-FFF2-40B4-BE49-F238E27FC236}">
                <a16:creationId xmlns:a16="http://schemas.microsoft.com/office/drawing/2014/main" id="{49B6CB97-AA6B-4DD4-B2FA-3FC987ED816D}"/>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684517" y="3863559"/>
            <a:ext cx="1034300" cy="991959"/>
          </a:xfrm>
          <a:prstGeom prst="rect">
            <a:avLst/>
          </a:prstGeom>
        </p:spPr>
      </p:pic>
      <p:pic>
        <p:nvPicPr>
          <p:cNvPr id="8" name="Image 7">
            <a:extLst>
              <a:ext uri="{FF2B5EF4-FFF2-40B4-BE49-F238E27FC236}">
                <a16:creationId xmlns:a16="http://schemas.microsoft.com/office/drawing/2014/main" id="{6F4DB625-0EBB-4D98-AF51-14A664616ABC}"/>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075202" y="5542930"/>
            <a:ext cx="2016979" cy="361250"/>
          </a:xfrm>
          <a:prstGeom prst="rect">
            <a:avLst/>
          </a:prstGeom>
        </p:spPr>
      </p:pic>
      <p:pic>
        <p:nvPicPr>
          <p:cNvPr id="2" name="Image 42">
            <a:extLst>
              <a:ext uri="{FF2B5EF4-FFF2-40B4-BE49-F238E27FC236}">
                <a16:creationId xmlns:a16="http://schemas.microsoft.com/office/drawing/2014/main" id="{28459BF1-8873-7EB7-165D-50B0B2A25041}"/>
              </a:ext>
            </a:extLst>
          </p:cNvPr>
          <p:cNvPicPr>
            <a:picLocks noChangeAspect="1"/>
          </p:cNvPicPr>
          <p:nvPr/>
        </p:nvPicPr>
        <p:blipFill rotWithShape="1">
          <a:blip r:embed="rId24">
            <a:extLst>
              <a:ext uri="{28A0092B-C50C-407E-A947-70E740481C1C}">
                <a14:useLocalDpi xmlns:a14="http://schemas.microsoft.com/office/drawing/2010/main" val="0"/>
              </a:ext>
            </a:extLst>
          </a:blip>
          <a:srcRect l="12666" t="14861" r="13480" b="15344"/>
          <a:stretch/>
        </p:blipFill>
        <p:spPr>
          <a:xfrm>
            <a:off x="3742667" y="5139487"/>
            <a:ext cx="1137768" cy="1080048"/>
          </a:xfrm>
          <a:prstGeom prst="rect">
            <a:avLst/>
          </a:prstGeom>
        </p:spPr>
      </p:pic>
      <p:pic>
        <p:nvPicPr>
          <p:cNvPr id="5" name="Image 41">
            <a:extLst>
              <a:ext uri="{FF2B5EF4-FFF2-40B4-BE49-F238E27FC236}">
                <a16:creationId xmlns:a16="http://schemas.microsoft.com/office/drawing/2014/main" id="{FDF37285-37E6-3EA1-C00E-CF83899C4C76}"/>
              </a:ext>
            </a:extLst>
          </p:cNvPr>
          <p:cNvPicPr>
            <a:picLocks noChangeAspect="1"/>
          </p:cNvPicPr>
          <p:nvPr/>
        </p:nvPicPr>
        <p:blipFill>
          <a:blip r:embed="rId25">
            <a:extLst>
              <a:ext uri="{28A0092B-C50C-407E-A947-70E740481C1C}">
                <a14:useLocalDpi xmlns:a14="http://schemas.microsoft.com/office/drawing/2010/main" val="0"/>
              </a:ext>
            </a:extLst>
          </a:blip>
          <a:srcRect/>
          <a:stretch/>
        </p:blipFill>
        <p:spPr>
          <a:xfrm>
            <a:off x="5530921" y="5227575"/>
            <a:ext cx="1295436" cy="858932"/>
          </a:xfrm>
          <a:prstGeom prst="rect">
            <a:avLst/>
          </a:prstGeom>
        </p:spPr>
      </p:pic>
      <p:pic>
        <p:nvPicPr>
          <p:cNvPr id="7" name="Image 46">
            <a:extLst>
              <a:ext uri="{FF2B5EF4-FFF2-40B4-BE49-F238E27FC236}">
                <a16:creationId xmlns:a16="http://schemas.microsoft.com/office/drawing/2014/main" id="{8B25DB0E-C046-8B3A-15CA-CB461487594D}"/>
              </a:ext>
            </a:extLst>
          </p:cNvPr>
          <p:cNvPicPr>
            <a:picLocks noChangeAspect="1"/>
          </p:cNvPicPr>
          <p:nvPr/>
        </p:nvPicPr>
        <p:blipFill>
          <a:blip r:embed="rId26">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453099" y="5379872"/>
            <a:ext cx="1559209" cy="478640"/>
          </a:xfrm>
          <a:prstGeom prst="rect">
            <a:avLst/>
          </a:prstGeom>
        </p:spPr>
      </p:pic>
      <p:pic>
        <p:nvPicPr>
          <p:cNvPr id="9" name="Image 45">
            <a:extLst>
              <a:ext uri="{FF2B5EF4-FFF2-40B4-BE49-F238E27FC236}">
                <a16:creationId xmlns:a16="http://schemas.microsoft.com/office/drawing/2014/main" id="{4697288F-3245-2828-DEB6-836A5A485DFF}"/>
              </a:ext>
            </a:extLst>
          </p:cNvPr>
          <p:cNvPicPr>
            <a:picLocks noChangeAspect="1"/>
          </p:cNvPicPr>
          <p:nvPr/>
        </p:nvPicPr>
        <p:blipFill>
          <a:blip r:embed="rId27">
            <a:extLst>
              <a:ext uri="{28A0092B-C50C-407E-A947-70E740481C1C}">
                <a14:useLocalDpi xmlns:a14="http://schemas.microsoft.com/office/drawing/2010/main" val="0"/>
              </a:ext>
            </a:extLst>
          </a:blip>
          <a:srcRect/>
          <a:stretch/>
        </p:blipFill>
        <p:spPr>
          <a:xfrm>
            <a:off x="9684517" y="5066047"/>
            <a:ext cx="1066892" cy="1226928"/>
          </a:xfrm>
          <a:prstGeom prst="rect">
            <a:avLst/>
          </a:prstGeom>
        </p:spPr>
      </p:pic>
    </p:spTree>
    <p:extLst>
      <p:ext uri="{BB962C8B-B14F-4D97-AF65-F5344CB8AC3E}">
        <p14:creationId xmlns:p14="http://schemas.microsoft.com/office/powerpoint/2010/main" val="2548911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e 52">
            <a:extLst>
              <a:ext uri="{FF2B5EF4-FFF2-40B4-BE49-F238E27FC236}">
                <a16:creationId xmlns:a16="http://schemas.microsoft.com/office/drawing/2014/main" id="{6D4155D3-3EF7-4E7C-AA9D-70EEDEE2A0D8}"/>
              </a:ext>
            </a:extLst>
          </p:cNvPr>
          <p:cNvGrpSpPr/>
          <p:nvPr/>
        </p:nvGrpSpPr>
        <p:grpSpPr>
          <a:xfrm>
            <a:off x="5206115" y="1890033"/>
            <a:ext cx="7111999" cy="4399135"/>
            <a:chOff x="6015904" y="1934956"/>
            <a:chExt cx="7111999" cy="4399135"/>
          </a:xfrm>
        </p:grpSpPr>
        <p:graphicFrame>
          <p:nvGraphicFramePr>
            <p:cNvPr id="44" name="Graphique 43">
              <a:extLst>
                <a:ext uri="{FF2B5EF4-FFF2-40B4-BE49-F238E27FC236}">
                  <a16:creationId xmlns:a16="http://schemas.microsoft.com/office/drawing/2014/main" id="{B4CD330E-6785-4D7D-BF54-9BE59B5F07CC}"/>
                </a:ext>
              </a:extLst>
            </p:cNvPr>
            <p:cNvGraphicFramePr/>
            <p:nvPr>
              <p:extLst>
                <p:ext uri="{D42A27DB-BD31-4B8C-83A1-F6EECF244321}">
                  <p14:modId xmlns:p14="http://schemas.microsoft.com/office/powerpoint/2010/main" val="3467596440"/>
                </p:ext>
              </p:extLst>
            </p:nvPr>
          </p:nvGraphicFramePr>
          <p:xfrm>
            <a:off x="6015904" y="1934956"/>
            <a:ext cx="7111999" cy="4399135"/>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Groupe 49">
              <a:extLst>
                <a:ext uri="{FF2B5EF4-FFF2-40B4-BE49-F238E27FC236}">
                  <a16:creationId xmlns:a16="http://schemas.microsoft.com/office/drawing/2014/main" id="{97D4B275-4960-45C1-BDDE-D67286E2634F}"/>
                </a:ext>
              </a:extLst>
            </p:cNvPr>
            <p:cNvGrpSpPr/>
            <p:nvPr/>
          </p:nvGrpSpPr>
          <p:grpSpPr>
            <a:xfrm>
              <a:off x="8561466" y="3449211"/>
              <a:ext cx="2020874" cy="1129731"/>
              <a:chOff x="1640204" y="4134523"/>
              <a:chExt cx="2020874" cy="1129731"/>
            </a:xfrm>
          </p:grpSpPr>
          <p:sp>
            <p:nvSpPr>
              <p:cNvPr id="48" name="Espace réservé du contenu 2">
                <a:extLst>
                  <a:ext uri="{FF2B5EF4-FFF2-40B4-BE49-F238E27FC236}">
                    <a16:creationId xmlns:a16="http://schemas.microsoft.com/office/drawing/2014/main" id="{C6214448-0454-4A41-97BB-56EAFA3393BE}"/>
                  </a:ext>
                </a:extLst>
              </p:cNvPr>
              <p:cNvSpPr txBox="1">
                <a:spLocks/>
              </p:cNvSpPr>
              <p:nvPr/>
            </p:nvSpPr>
            <p:spPr>
              <a:xfrm>
                <a:off x="1643682" y="4134523"/>
                <a:ext cx="2017396" cy="943654"/>
              </a:xfrm>
              <a:prstGeom prst="rect">
                <a:avLst/>
              </a:prstGeom>
            </p:spPr>
            <p:txBody>
              <a:bodyPr vert="horz" lIns="0" tIns="45720" rIns="0" bIns="45720" rtlCol="0" anchor="ctr" anchorCtr="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fr-BE" sz="4000" b="1" dirty="0">
                    <a:solidFill>
                      <a:srgbClr val="F2C170"/>
                    </a:solidFill>
                    <a:latin typeface="Raleway" pitchFamily="2" charset="0"/>
                    <a:ea typeface="Roboto Condensed" panose="02000000000000000000" pitchFamily="2" charset="0"/>
                  </a:rPr>
                  <a:t>17</a:t>
                </a:r>
              </a:p>
            </p:txBody>
          </p:sp>
          <p:sp>
            <p:nvSpPr>
              <p:cNvPr id="49" name="Espace réservé du contenu 2">
                <a:extLst>
                  <a:ext uri="{FF2B5EF4-FFF2-40B4-BE49-F238E27FC236}">
                    <a16:creationId xmlns:a16="http://schemas.microsoft.com/office/drawing/2014/main" id="{34A8DA33-FFE9-41FE-B30B-E03E8996CD1E}"/>
                  </a:ext>
                </a:extLst>
              </p:cNvPr>
              <p:cNvSpPr txBox="1">
                <a:spLocks/>
              </p:cNvSpPr>
              <p:nvPr/>
            </p:nvSpPr>
            <p:spPr>
              <a:xfrm>
                <a:off x="1640204" y="4892100"/>
                <a:ext cx="2017395" cy="372154"/>
              </a:xfrm>
              <a:prstGeom prst="rect">
                <a:avLst/>
              </a:prstGeom>
            </p:spPr>
            <p:txBody>
              <a:bodyPr vert="horz" lIns="0" tIns="45720" rIns="0" bIns="45720" rtlCol="0" anchor="t" anchorCtr="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fr-BE" dirty="0">
                    <a:latin typeface="Raleway" pitchFamily="2" charset="0"/>
                  </a:rPr>
                  <a:t>secteurs</a:t>
                </a:r>
              </a:p>
            </p:txBody>
          </p:sp>
        </p:grpSp>
      </p:grpSp>
      <p:grpSp>
        <p:nvGrpSpPr>
          <p:cNvPr id="15" name="Groupe 14">
            <a:extLst>
              <a:ext uri="{FF2B5EF4-FFF2-40B4-BE49-F238E27FC236}">
                <a16:creationId xmlns:a16="http://schemas.microsoft.com/office/drawing/2014/main" id="{78B1E9A6-8AC0-4857-902F-37457B727091}"/>
              </a:ext>
            </a:extLst>
          </p:cNvPr>
          <p:cNvGrpSpPr/>
          <p:nvPr/>
        </p:nvGrpSpPr>
        <p:grpSpPr>
          <a:xfrm>
            <a:off x="533868" y="222896"/>
            <a:ext cx="1430581" cy="1848507"/>
            <a:chOff x="395922" y="311877"/>
            <a:chExt cx="2017396" cy="1848507"/>
          </a:xfrm>
        </p:grpSpPr>
        <p:sp>
          <p:nvSpPr>
            <p:cNvPr id="4" name="Espace réservé du contenu 2">
              <a:extLst>
                <a:ext uri="{FF2B5EF4-FFF2-40B4-BE49-F238E27FC236}">
                  <a16:creationId xmlns:a16="http://schemas.microsoft.com/office/drawing/2014/main" id="{12CA49A5-3A65-40F9-A4A8-2F01D98E251A}"/>
                </a:ext>
              </a:extLst>
            </p:cNvPr>
            <p:cNvSpPr txBox="1">
              <a:spLocks/>
            </p:cNvSpPr>
            <p:nvPr/>
          </p:nvSpPr>
          <p:spPr>
            <a:xfrm>
              <a:off x="395922" y="311877"/>
              <a:ext cx="2017396" cy="995676"/>
            </a:xfrm>
            <a:prstGeom prst="rect">
              <a:avLst/>
            </a:prstGeom>
          </p:spPr>
          <p:txBody>
            <a:bodyPr vert="horz" lIns="0" tIns="45720" rIns="0" bIns="45720" rtlCol="0" anchor="ctr" anchorCtr="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fr-BE" sz="4000" b="1" dirty="0">
                  <a:solidFill>
                    <a:srgbClr val="F2C170"/>
                  </a:solidFill>
                  <a:latin typeface="Raleway" pitchFamily="2" charset="0"/>
                  <a:ea typeface="Roboto Condensed" panose="02000000000000000000" pitchFamily="2" charset="0"/>
                </a:rPr>
                <a:t>25</a:t>
              </a:r>
            </a:p>
          </p:txBody>
        </p:sp>
        <p:sp>
          <p:nvSpPr>
            <p:cNvPr id="5" name="Espace réservé du contenu 2">
              <a:extLst>
                <a:ext uri="{FF2B5EF4-FFF2-40B4-BE49-F238E27FC236}">
                  <a16:creationId xmlns:a16="http://schemas.microsoft.com/office/drawing/2014/main" id="{5D24A818-5960-459C-94F7-941FD8437FB9}"/>
                </a:ext>
              </a:extLst>
            </p:cNvPr>
            <p:cNvSpPr txBox="1">
              <a:spLocks/>
            </p:cNvSpPr>
            <p:nvPr/>
          </p:nvSpPr>
          <p:spPr>
            <a:xfrm>
              <a:off x="395923" y="1164708"/>
              <a:ext cx="2017395" cy="995676"/>
            </a:xfrm>
            <a:prstGeom prst="rect">
              <a:avLst/>
            </a:prstGeom>
          </p:spPr>
          <p:txBody>
            <a:bodyPr vert="horz" lIns="0" tIns="45720" rIns="0" bIns="45720" rtlCol="0" anchor="t" anchorCtr="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fr-BE" dirty="0">
                  <a:latin typeface="Raleway" pitchFamily="2" charset="0"/>
                </a:rPr>
                <a:t>entreprises sociales financées</a:t>
              </a:r>
            </a:p>
          </p:txBody>
        </p:sp>
      </p:grpSp>
      <p:grpSp>
        <p:nvGrpSpPr>
          <p:cNvPr id="16" name="Groupe 15">
            <a:extLst>
              <a:ext uri="{FF2B5EF4-FFF2-40B4-BE49-F238E27FC236}">
                <a16:creationId xmlns:a16="http://schemas.microsoft.com/office/drawing/2014/main" id="{75786643-3A8F-4C85-93A8-FA990BFF6856}"/>
              </a:ext>
            </a:extLst>
          </p:cNvPr>
          <p:cNvGrpSpPr/>
          <p:nvPr/>
        </p:nvGrpSpPr>
        <p:grpSpPr>
          <a:xfrm>
            <a:off x="2260988" y="291484"/>
            <a:ext cx="1769990" cy="1848507"/>
            <a:chOff x="2413318" y="311877"/>
            <a:chExt cx="2017396" cy="1848507"/>
          </a:xfrm>
        </p:grpSpPr>
        <p:sp>
          <p:nvSpPr>
            <p:cNvPr id="9" name="Espace réservé du contenu 2">
              <a:extLst>
                <a:ext uri="{FF2B5EF4-FFF2-40B4-BE49-F238E27FC236}">
                  <a16:creationId xmlns:a16="http://schemas.microsoft.com/office/drawing/2014/main" id="{7199411F-CC44-4A59-8DB6-3974747FE6D5}"/>
                </a:ext>
              </a:extLst>
            </p:cNvPr>
            <p:cNvSpPr txBox="1">
              <a:spLocks/>
            </p:cNvSpPr>
            <p:nvPr/>
          </p:nvSpPr>
          <p:spPr>
            <a:xfrm>
              <a:off x="2413318" y="311877"/>
              <a:ext cx="2017396" cy="995676"/>
            </a:xfrm>
            <a:prstGeom prst="rect">
              <a:avLst/>
            </a:prstGeom>
          </p:spPr>
          <p:txBody>
            <a:bodyPr vert="horz" lIns="0" tIns="45720" rIns="0" bIns="45720" rtlCol="0" anchor="ctr" anchorCtr="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fr-BE" sz="4000" b="1" dirty="0">
                  <a:solidFill>
                    <a:srgbClr val="F2C170"/>
                  </a:solidFill>
                  <a:latin typeface="Raleway" pitchFamily="2" charset="0"/>
                  <a:ea typeface="Roboto Condensed" panose="02000000000000000000" pitchFamily="2" charset="0"/>
                </a:rPr>
                <a:t>281k€</a:t>
              </a:r>
            </a:p>
          </p:txBody>
        </p:sp>
        <p:sp>
          <p:nvSpPr>
            <p:cNvPr id="10" name="Espace réservé du contenu 2">
              <a:extLst>
                <a:ext uri="{FF2B5EF4-FFF2-40B4-BE49-F238E27FC236}">
                  <a16:creationId xmlns:a16="http://schemas.microsoft.com/office/drawing/2014/main" id="{2D508162-EFA7-46C6-9936-9388D473A0A6}"/>
                </a:ext>
              </a:extLst>
            </p:cNvPr>
            <p:cNvSpPr txBox="1">
              <a:spLocks/>
            </p:cNvSpPr>
            <p:nvPr/>
          </p:nvSpPr>
          <p:spPr>
            <a:xfrm>
              <a:off x="2413319" y="1164708"/>
              <a:ext cx="2017395" cy="995676"/>
            </a:xfrm>
            <a:prstGeom prst="rect">
              <a:avLst/>
            </a:prstGeom>
          </p:spPr>
          <p:txBody>
            <a:bodyPr vert="horz" lIns="0" tIns="45720" rIns="0" bIns="45720" rtlCol="0" anchor="t" anchorCtr="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fr-BE" dirty="0">
                  <a:latin typeface="Raleway" pitchFamily="2" charset="0"/>
                </a:rPr>
                <a:t>déjà investis</a:t>
              </a:r>
            </a:p>
          </p:txBody>
        </p:sp>
      </p:grpSp>
      <p:grpSp>
        <p:nvGrpSpPr>
          <p:cNvPr id="17" name="Groupe 16">
            <a:extLst>
              <a:ext uri="{FF2B5EF4-FFF2-40B4-BE49-F238E27FC236}">
                <a16:creationId xmlns:a16="http://schemas.microsoft.com/office/drawing/2014/main" id="{720C0CAC-FF9F-4CB4-8DF3-B65DC6CD1E41}"/>
              </a:ext>
            </a:extLst>
          </p:cNvPr>
          <p:cNvGrpSpPr/>
          <p:nvPr/>
        </p:nvGrpSpPr>
        <p:grpSpPr>
          <a:xfrm>
            <a:off x="4256266" y="304575"/>
            <a:ext cx="2133302" cy="1835416"/>
            <a:chOff x="4297557" y="324968"/>
            <a:chExt cx="2208427" cy="1835416"/>
          </a:xfrm>
        </p:grpSpPr>
        <p:sp>
          <p:nvSpPr>
            <p:cNvPr id="11" name="Espace réservé du contenu 2">
              <a:extLst>
                <a:ext uri="{FF2B5EF4-FFF2-40B4-BE49-F238E27FC236}">
                  <a16:creationId xmlns:a16="http://schemas.microsoft.com/office/drawing/2014/main" id="{8AF0B02C-C244-4407-85CD-69423A0A39B8}"/>
                </a:ext>
              </a:extLst>
            </p:cNvPr>
            <p:cNvSpPr txBox="1">
              <a:spLocks/>
            </p:cNvSpPr>
            <p:nvPr/>
          </p:nvSpPr>
          <p:spPr>
            <a:xfrm>
              <a:off x="4297557" y="324968"/>
              <a:ext cx="2208427" cy="995676"/>
            </a:xfrm>
            <a:prstGeom prst="rect">
              <a:avLst/>
            </a:prstGeom>
          </p:spPr>
          <p:txBody>
            <a:bodyPr vert="horz" lIns="0" tIns="45720" rIns="0" bIns="45720" rtlCol="0" anchor="ctr" anchorCtr="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fr-BE" sz="4000" b="1" dirty="0">
                  <a:solidFill>
                    <a:srgbClr val="F2C170"/>
                  </a:solidFill>
                  <a:latin typeface="Raleway" pitchFamily="2" charset="0"/>
                  <a:ea typeface="Roboto Condensed" panose="02000000000000000000" pitchFamily="2" charset="0"/>
                </a:rPr>
                <a:t>14.186€ </a:t>
              </a:r>
            </a:p>
          </p:txBody>
        </p:sp>
        <p:sp>
          <p:nvSpPr>
            <p:cNvPr id="12" name="Espace réservé du contenu 2">
              <a:extLst>
                <a:ext uri="{FF2B5EF4-FFF2-40B4-BE49-F238E27FC236}">
                  <a16:creationId xmlns:a16="http://schemas.microsoft.com/office/drawing/2014/main" id="{E2436F4F-C2C1-405D-842B-5CB8134783A0}"/>
                </a:ext>
              </a:extLst>
            </p:cNvPr>
            <p:cNvSpPr txBox="1">
              <a:spLocks/>
            </p:cNvSpPr>
            <p:nvPr/>
          </p:nvSpPr>
          <p:spPr>
            <a:xfrm>
              <a:off x="4430714" y="1164708"/>
              <a:ext cx="2017395" cy="995676"/>
            </a:xfrm>
            <a:prstGeom prst="rect">
              <a:avLst/>
            </a:prstGeom>
          </p:spPr>
          <p:txBody>
            <a:bodyPr vert="horz" lIns="0" tIns="45720" rIns="0" bIns="45720" rtlCol="0" anchor="t" anchorCtr="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fr-BE" dirty="0">
                  <a:latin typeface="Raleway" pitchFamily="2" charset="0"/>
                </a:rPr>
                <a:t>investissement moyen en 2021</a:t>
              </a:r>
            </a:p>
          </p:txBody>
        </p:sp>
      </p:grpSp>
      <p:grpSp>
        <p:nvGrpSpPr>
          <p:cNvPr id="18" name="Groupe 17">
            <a:extLst>
              <a:ext uri="{FF2B5EF4-FFF2-40B4-BE49-F238E27FC236}">
                <a16:creationId xmlns:a16="http://schemas.microsoft.com/office/drawing/2014/main" id="{D2B8BFB2-17B4-46F3-8BD2-BF87029B1A05}"/>
              </a:ext>
            </a:extLst>
          </p:cNvPr>
          <p:cNvGrpSpPr/>
          <p:nvPr/>
        </p:nvGrpSpPr>
        <p:grpSpPr>
          <a:xfrm>
            <a:off x="6309144" y="291484"/>
            <a:ext cx="2666726" cy="1848507"/>
            <a:chOff x="6124635" y="311877"/>
            <a:chExt cx="2666726" cy="1848507"/>
          </a:xfrm>
        </p:grpSpPr>
        <p:sp>
          <p:nvSpPr>
            <p:cNvPr id="13" name="Espace réservé du contenu 2">
              <a:extLst>
                <a:ext uri="{FF2B5EF4-FFF2-40B4-BE49-F238E27FC236}">
                  <a16:creationId xmlns:a16="http://schemas.microsoft.com/office/drawing/2014/main" id="{5B6954DD-0311-4634-AB75-CC09E90A7AA0}"/>
                </a:ext>
              </a:extLst>
            </p:cNvPr>
            <p:cNvSpPr txBox="1">
              <a:spLocks/>
            </p:cNvSpPr>
            <p:nvPr/>
          </p:nvSpPr>
          <p:spPr>
            <a:xfrm>
              <a:off x="6448109" y="311877"/>
              <a:ext cx="2017396" cy="995676"/>
            </a:xfrm>
            <a:prstGeom prst="rect">
              <a:avLst/>
            </a:prstGeom>
          </p:spPr>
          <p:txBody>
            <a:bodyPr vert="horz" lIns="0" tIns="45720" rIns="0" bIns="45720" rtlCol="0" anchor="ctr" anchorCtr="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fr-BE" sz="4000" b="1" dirty="0">
                  <a:solidFill>
                    <a:srgbClr val="F2C170"/>
                  </a:solidFill>
                  <a:latin typeface="Raleway" pitchFamily="2" charset="0"/>
                  <a:ea typeface="Roboto Condensed" panose="02000000000000000000" pitchFamily="2" charset="0"/>
                </a:rPr>
                <a:t>10.822€</a:t>
              </a:r>
            </a:p>
          </p:txBody>
        </p:sp>
        <p:sp>
          <p:nvSpPr>
            <p:cNvPr id="14" name="Espace réservé du contenu 2">
              <a:extLst>
                <a:ext uri="{FF2B5EF4-FFF2-40B4-BE49-F238E27FC236}">
                  <a16:creationId xmlns:a16="http://schemas.microsoft.com/office/drawing/2014/main" id="{FA402009-E804-4E29-A52D-2A9D5D001D26}"/>
                </a:ext>
              </a:extLst>
            </p:cNvPr>
            <p:cNvSpPr txBox="1">
              <a:spLocks/>
            </p:cNvSpPr>
            <p:nvPr/>
          </p:nvSpPr>
          <p:spPr>
            <a:xfrm>
              <a:off x="6124635" y="1164708"/>
              <a:ext cx="2666726" cy="995676"/>
            </a:xfrm>
            <a:prstGeom prst="rect">
              <a:avLst/>
            </a:prstGeom>
          </p:spPr>
          <p:txBody>
            <a:bodyPr vert="horz" lIns="0" tIns="45720" rIns="0" bIns="45720" rtlCol="0" anchor="t" anchorCtr="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boto Condensed Light" panose="02000000000000000000" pitchFamily="2" charset="0"/>
                  <a:ea typeface="Roboto Condensed Light" panose="02000000000000000000" pitchFamily="2"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fr-BE" dirty="0">
                  <a:latin typeface="Raleway" pitchFamily="2" charset="0"/>
                </a:rPr>
                <a:t>investissement moyen depuis 2017</a:t>
              </a:r>
            </a:p>
          </p:txBody>
        </p:sp>
      </p:grpSp>
      <p:graphicFrame>
        <p:nvGraphicFramePr>
          <p:cNvPr id="24" name="Graphique 23">
            <a:extLst>
              <a:ext uri="{FF2B5EF4-FFF2-40B4-BE49-F238E27FC236}">
                <a16:creationId xmlns:a16="http://schemas.microsoft.com/office/drawing/2014/main" id="{00926DE7-8B17-41FE-BF81-486EF3B6EF3F}"/>
              </a:ext>
            </a:extLst>
          </p:cNvPr>
          <p:cNvGraphicFramePr/>
          <p:nvPr>
            <p:extLst>
              <p:ext uri="{D42A27DB-BD31-4B8C-83A1-F6EECF244321}">
                <p14:modId xmlns:p14="http://schemas.microsoft.com/office/powerpoint/2010/main" val="3266554374"/>
              </p:ext>
            </p:extLst>
          </p:nvPr>
        </p:nvGraphicFramePr>
        <p:xfrm>
          <a:off x="394220" y="1753760"/>
          <a:ext cx="5701779" cy="129804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Graphique 24">
            <a:extLst>
              <a:ext uri="{FF2B5EF4-FFF2-40B4-BE49-F238E27FC236}">
                <a16:creationId xmlns:a16="http://schemas.microsoft.com/office/drawing/2014/main" id="{AC74D6EB-8CF1-41C8-9044-BB3B868C8C56}"/>
              </a:ext>
            </a:extLst>
          </p:cNvPr>
          <p:cNvGraphicFramePr/>
          <p:nvPr>
            <p:extLst>
              <p:ext uri="{D42A27DB-BD31-4B8C-83A1-F6EECF244321}">
                <p14:modId xmlns:p14="http://schemas.microsoft.com/office/powerpoint/2010/main" val="1361760017"/>
              </p:ext>
            </p:extLst>
          </p:nvPr>
        </p:nvGraphicFramePr>
        <p:xfrm>
          <a:off x="394221" y="2245621"/>
          <a:ext cx="5642982" cy="129804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Graphique 25">
            <a:extLst>
              <a:ext uri="{FF2B5EF4-FFF2-40B4-BE49-F238E27FC236}">
                <a16:creationId xmlns:a16="http://schemas.microsoft.com/office/drawing/2014/main" id="{6B64A39B-216D-4604-BAEA-6CCAD1EAA7A4}"/>
              </a:ext>
            </a:extLst>
          </p:cNvPr>
          <p:cNvGraphicFramePr/>
          <p:nvPr>
            <p:extLst>
              <p:ext uri="{D42A27DB-BD31-4B8C-83A1-F6EECF244321}">
                <p14:modId xmlns:p14="http://schemas.microsoft.com/office/powerpoint/2010/main" val="340668066"/>
              </p:ext>
            </p:extLst>
          </p:nvPr>
        </p:nvGraphicFramePr>
        <p:xfrm>
          <a:off x="394219" y="2749369"/>
          <a:ext cx="5642982" cy="1298041"/>
        </p:xfrm>
        <a:graphic>
          <a:graphicData uri="http://schemas.openxmlformats.org/drawingml/2006/chart">
            <c:chart xmlns:c="http://schemas.openxmlformats.org/drawingml/2006/chart" xmlns:r="http://schemas.openxmlformats.org/officeDocument/2006/relationships" r:id="rId6"/>
          </a:graphicData>
        </a:graphic>
      </p:graphicFrame>
      <p:grpSp>
        <p:nvGrpSpPr>
          <p:cNvPr id="41" name="Groupe 40">
            <a:extLst>
              <a:ext uri="{FF2B5EF4-FFF2-40B4-BE49-F238E27FC236}">
                <a16:creationId xmlns:a16="http://schemas.microsoft.com/office/drawing/2014/main" id="{CF341626-9EFF-4B8E-9B56-A2EB6F7BFEC8}"/>
              </a:ext>
            </a:extLst>
          </p:cNvPr>
          <p:cNvGrpSpPr/>
          <p:nvPr/>
        </p:nvGrpSpPr>
        <p:grpSpPr>
          <a:xfrm>
            <a:off x="8947020" y="291484"/>
            <a:ext cx="2883031" cy="2190409"/>
            <a:chOff x="8947019" y="309070"/>
            <a:chExt cx="2883031" cy="2190409"/>
          </a:xfrm>
        </p:grpSpPr>
        <p:pic>
          <p:nvPicPr>
            <p:cNvPr id="30" name="Image 29" descr="Une image contenant silhouette&#10;&#10;Description générée automatiquement">
              <a:extLst>
                <a:ext uri="{FF2B5EF4-FFF2-40B4-BE49-F238E27FC236}">
                  <a16:creationId xmlns:a16="http://schemas.microsoft.com/office/drawing/2014/main" id="{FDD9DA87-7154-4203-B494-A1A3B745C7AD}"/>
                </a:ext>
              </a:extLst>
            </p:cNvPr>
            <p:cNvPicPr>
              <a:picLocks noChangeAspect="1"/>
            </p:cNvPicPr>
            <p:nvPr/>
          </p:nvPicPr>
          <p:blipFill rotWithShape="1">
            <a:blip r:embed="rId7">
              <a:extLst>
                <a:ext uri="{28A0092B-C50C-407E-A947-70E740481C1C}">
                  <a14:useLocalDpi xmlns:a14="http://schemas.microsoft.com/office/drawing/2010/main" val="0"/>
                </a:ext>
              </a:extLst>
            </a:blip>
            <a:srcRect l="13598" r="13188"/>
            <a:stretch/>
          </p:blipFill>
          <p:spPr>
            <a:xfrm>
              <a:off x="8947019" y="309070"/>
              <a:ext cx="2883031" cy="2190409"/>
            </a:xfrm>
            <a:prstGeom prst="rect">
              <a:avLst/>
            </a:prstGeom>
          </p:spPr>
        </p:pic>
        <p:sp>
          <p:nvSpPr>
            <p:cNvPr id="31" name="ZoneTexte 30">
              <a:extLst>
                <a:ext uri="{FF2B5EF4-FFF2-40B4-BE49-F238E27FC236}">
                  <a16:creationId xmlns:a16="http://schemas.microsoft.com/office/drawing/2014/main" id="{D3742947-1461-49AA-9E8E-5183FCCCE7A0}"/>
                </a:ext>
              </a:extLst>
            </p:cNvPr>
            <p:cNvSpPr txBox="1"/>
            <p:nvPr/>
          </p:nvSpPr>
          <p:spPr>
            <a:xfrm>
              <a:off x="9645646" y="586418"/>
              <a:ext cx="324128" cy="369332"/>
            </a:xfrm>
            <a:prstGeom prst="rect">
              <a:avLst/>
            </a:prstGeom>
            <a:noFill/>
          </p:spPr>
          <p:txBody>
            <a:bodyPr wrap="none" rtlCol="0">
              <a:spAutoFit/>
            </a:bodyPr>
            <a:lstStyle/>
            <a:p>
              <a:r>
                <a:rPr lang="fr-BE" b="1" dirty="0">
                  <a:latin typeface="Raleway" pitchFamily="2" charset="0"/>
                </a:rPr>
                <a:t>6</a:t>
              </a:r>
            </a:p>
          </p:txBody>
        </p:sp>
        <p:sp>
          <p:nvSpPr>
            <p:cNvPr id="34" name="ZoneTexte 33">
              <a:extLst>
                <a:ext uri="{FF2B5EF4-FFF2-40B4-BE49-F238E27FC236}">
                  <a16:creationId xmlns:a16="http://schemas.microsoft.com/office/drawing/2014/main" id="{5D75DC23-EA04-4577-BD86-0D2D5F5E59FE}"/>
                </a:ext>
              </a:extLst>
            </p:cNvPr>
            <p:cNvSpPr txBox="1"/>
            <p:nvPr/>
          </p:nvSpPr>
          <p:spPr>
            <a:xfrm>
              <a:off x="9360622" y="894427"/>
              <a:ext cx="949299" cy="276999"/>
            </a:xfrm>
            <a:prstGeom prst="rect">
              <a:avLst/>
            </a:prstGeom>
            <a:noFill/>
          </p:spPr>
          <p:txBody>
            <a:bodyPr wrap="none" rtlCol="0">
              <a:spAutoFit/>
            </a:bodyPr>
            <a:lstStyle/>
            <a:p>
              <a:r>
                <a:rPr lang="fr-BE" sz="1200" dirty="0">
                  <a:latin typeface="Raleway" pitchFamily="2" charset="0"/>
                </a:rPr>
                <a:t>en Flandre</a:t>
              </a:r>
            </a:p>
          </p:txBody>
        </p:sp>
        <p:sp>
          <p:nvSpPr>
            <p:cNvPr id="36" name="ZoneTexte 35">
              <a:extLst>
                <a:ext uri="{FF2B5EF4-FFF2-40B4-BE49-F238E27FC236}">
                  <a16:creationId xmlns:a16="http://schemas.microsoft.com/office/drawing/2014/main" id="{6C25561C-464A-48F0-8778-804C84DAB4DE}"/>
                </a:ext>
              </a:extLst>
            </p:cNvPr>
            <p:cNvSpPr txBox="1"/>
            <p:nvPr/>
          </p:nvSpPr>
          <p:spPr>
            <a:xfrm>
              <a:off x="10308341" y="878530"/>
              <a:ext cx="426720" cy="369332"/>
            </a:xfrm>
            <a:prstGeom prst="rect">
              <a:avLst/>
            </a:prstGeom>
            <a:noFill/>
          </p:spPr>
          <p:txBody>
            <a:bodyPr wrap="none" rtlCol="0">
              <a:spAutoFit/>
            </a:bodyPr>
            <a:lstStyle/>
            <a:p>
              <a:r>
                <a:rPr lang="fr-BE" b="1" dirty="0">
                  <a:latin typeface="Raleway" pitchFamily="2" charset="0"/>
                </a:rPr>
                <a:t>15</a:t>
              </a:r>
            </a:p>
          </p:txBody>
        </p:sp>
        <p:sp>
          <p:nvSpPr>
            <p:cNvPr id="37" name="ZoneTexte 36">
              <a:extLst>
                <a:ext uri="{FF2B5EF4-FFF2-40B4-BE49-F238E27FC236}">
                  <a16:creationId xmlns:a16="http://schemas.microsoft.com/office/drawing/2014/main" id="{514C29F7-0E3E-42D5-B20C-C0B508E8A00A}"/>
                </a:ext>
              </a:extLst>
            </p:cNvPr>
            <p:cNvSpPr txBox="1"/>
            <p:nvPr/>
          </p:nvSpPr>
          <p:spPr>
            <a:xfrm>
              <a:off x="10023317" y="1186539"/>
              <a:ext cx="989373" cy="276999"/>
            </a:xfrm>
            <a:prstGeom prst="rect">
              <a:avLst/>
            </a:prstGeom>
            <a:noFill/>
          </p:spPr>
          <p:txBody>
            <a:bodyPr wrap="none" rtlCol="0">
              <a:spAutoFit/>
            </a:bodyPr>
            <a:lstStyle/>
            <a:p>
              <a:r>
                <a:rPr lang="fr-BE" sz="1200" dirty="0">
                  <a:latin typeface="Raleway" pitchFamily="2" charset="0"/>
                </a:rPr>
                <a:t>à Bruxelles</a:t>
              </a:r>
            </a:p>
          </p:txBody>
        </p:sp>
        <p:sp>
          <p:nvSpPr>
            <p:cNvPr id="38" name="ZoneTexte 37">
              <a:extLst>
                <a:ext uri="{FF2B5EF4-FFF2-40B4-BE49-F238E27FC236}">
                  <a16:creationId xmlns:a16="http://schemas.microsoft.com/office/drawing/2014/main" id="{1C128ABE-E504-4268-8EAD-474E19C02F93}"/>
                </a:ext>
              </a:extLst>
            </p:cNvPr>
            <p:cNvSpPr txBox="1"/>
            <p:nvPr/>
          </p:nvSpPr>
          <p:spPr>
            <a:xfrm>
              <a:off x="10936046" y="1208742"/>
              <a:ext cx="316112" cy="369332"/>
            </a:xfrm>
            <a:prstGeom prst="rect">
              <a:avLst/>
            </a:prstGeom>
            <a:noFill/>
          </p:spPr>
          <p:txBody>
            <a:bodyPr wrap="none" rtlCol="0">
              <a:spAutoFit/>
            </a:bodyPr>
            <a:lstStyle/>
            <a:p>
              <a:r>
                <a:rPr lang="fr-BE" b="1" dirty="0">
                  <a:latin typeface="Raleway" pitchFamily="2" charset="0"/>
                </a:rPr>
                <a:t>4</a:t>
              </a:r>
            </a:p>
          </p:txBody>
        </p:sp>
        <p:sp>
          <p:nvSpPr>
            <p:cNvPr id="39" name="ZoneTexte 38">
              <a:extLst>
                <a:ext uri="{FF2B5EF4-FFF2-40B4-BE49-F238E27FC236}">
                  <a16:creationId xmlns:a16="http://schemas.microsoft.com/office/drawing/2014/main" id="{68E9FFFC-1F11-4E48-AEE1-A9B184EE947B}"/>
                </a:ext>
              </a:extLst>
            </p:cNvPr>
            <p:cNvSpPr txBox="1"/>
            <p:nvPr/>
          </p:nvSpPr>
          <p:spPr>
            <a:xfrm>
              <a:off x="10651022" y="1516751"/>
              <a:ext cx="1037463" cy="276999"/>
            </a:xfrm>
            <a:prstGeom prst="rect">
              <a:avLst/>
            </a:prstGeom>
            <a:noFill/>
          </p:spPr>
          <p:txBody>
            <a:bodyPr wrap="none" rtlCol="0">
              <a:spAutoFit/>
            </a:bodyPr>
            <a:lstStyle/>
            <a:p>
              <a:r>
                <a:rPr lang="fr-BE" sz="1200" dirty="0">
                  <a:latin typeface="Raleway" pitchFamily="2" charset="0"/>
                </a:rPr>
                <a:t>en Wallonie</a:t>
              </a:r>
            </a:p>
          </p:txBody>
        </p:sp>
      </p:grpSp>
      <p:grpSp>
        <p:nvGrpSpPr>
          <p:cNvPr id="60" name="Groupe 59">
            <a:extLst>
              <a:ext uri="{FF2B5EF4-FFF2-40B4-BE49-F238E27FC236}">
                <a16:creationId xmlns:a16="http://schemas.microsoft.com/office/drawing/2014/main" id="{9CB85647-1824-4990-A0E1-7944E208D934}"/>
              </a:ext>
            </a:extLst>
          </p:cNvPr>
          <p:cNvGrpSpPr/>
          <p:nvPr/>
        </p:nvGrpSpPr>
        <p:grpSpPr>
          <a:xfrm>
            <a:off x="365962" y="3996994"/>
            <a:ext cx="4645771" cy="2337097"/>
            <a:chOff x="365962" y="3996994"/>
            <a:chExt cx="4645771" cy="2337097"/>
          </a:xfrm>
        </p:grpSpPr>
        <p:graphicFrame>
          <p:nvGraphicFramePr>
            <p:cNvPr id="56" name="Graphique 55">
              <a:extLst>
                <a:ext uri="{FF2B5EF4-FFF2-40B4-BE49-F238E27FC236}">
                  <a16:creationId xmlns:a16="http://schemas.microsoft.com/office/drawing/2014/main" id="{7BC431E8-0584-4439-BFE3-3F4DD7169F33}"/>
                </a:ext>
              </a:extLst>
            </p:cNvPr>
            <p:cNvGraphicFramePr/>
            <p:nvPr>
              <p:extLst>
                <p:ext uri="{D42A27DB-BD31-4B8C-83A1-F6EECF244321}">
                  <p14:modId xmlns:p14="http://schemas.microsoft.com/office/powerpoint/2010/main" val="509075727"/>
                </p:ext>
              </p:extLst>
            </p:nvPr>
          </p:nvGraphicFramePr>
          <p:xfrm>
            <a:off x="365962" y="3996994"/>
            <a:ext cx="4645771" cy="2337097"/>
          </p:xfrm>
          <a:graphic>
            <a:graphicData uri="http://schemas.openxmlformats.org/drawingml/2006/chart">
              <c:chart xmlns:c="http://schemas.openxmlformats.org/drawingml/2006/chart" xmlns:r="http://schemas.openxmlformats.org/officeDocument/2006/relationships" r:id="rId8"/>
            </a:graphicData>
          </a:graphic>
        </p:graphicFrame>
        <p:sp>
          <p:nvSpPr>
            <p:cNvPr id="57" name="ZoneTexte 56">
              <a:extLst>
                <a:ext uri="{FF2B5EF4-FFF2-40B4-BE49-F238E27FC236}">
                  <a16:creationId xmlns:a16="http://schemas.microsoft.com/office/drawing/2014/main" id="{688731AF-FBCD-48F1-8044-86064DFA14CD}"/>
                </a:ext>
              </a:extLst>
            </p:cNvPr>
            <p:cNvSpPr txBox="1"/>
            <p:nvPr/>
          </p:nvSpPr>
          <p:spPr>
            <a:xfrm>
              <a:off x="2011560" y="4992603"/>
              <a:ext cx="500458" cy="276999"/>
            </a:xfrm>
            <a:prstGeom prst="rect">
              <a:avLst/>
            </a:prstGeom>
            <a:noFill/>
          </p:spPr>
          <p:txBody>
            <a:bodyPr wrap="none" rtlCol="0">
              <a:spAutoFit/>
            </a:bodyPr>
            <a:lstStyle/>
            <a:p>
              <a:r>
                <a:rPr lang="fr-BE" sz="1200" dirty="0">
                  <a:solidFill>
                    <a:schemeClr val="bg1"/>
                  </a:solidFill>
                  <a:latin typeface="Raleway" pitchFamily="2" charset="0"/>
                </a:rPr>
                <a:t>55 %</a:t>
              </a:r>
            </a:p>
          </p:txBody>
        </p:sp>
        <p:sp>
          <p:nvSpPr>
            <p:cNvPr id="58" name="ZoneTexte 57">
              <a:extLst>
                <a:ext uri="{FF2B5EF4-FFF2-40B4-BE49-F238E27FC236}">
                  <a16:creationId xmlns:a16="http://schemas.microsoft.com/office/drawing/2014/main" id="{508B09F5-63A2-46D3-BBC4-CBC113DD71C6}"/>
                </a:ext>
              </a:extLst>
            </p:cNvPr>
            <p:cNvSpPr txBox="1"/>
            <p:nvPr/>
          </p:nvSpPr>
          <p:spPr>
            <a:xfrm>
              <a:off x="2647128" y="4410003"/>
              <a:ext cx="494046" cy="276999"/>
            </a:xfrm>
            <a:prstGeom prst="rect">
              <a:avLst/>
            </a:prstGeom>
            <a:noFill/>
          </p:spPr>
          <p:txBody>
            <a:bodyPr wrap="none" rtlCol="0">
              <a:spAutoFit/>
            </a:bodyPr>
            <a:lstStyle/>
            <a:p>
              <a:r>
                <a:rPr lang="fr-BE" sz="1200" dirty="0">
                  <a:solidFill>
                    <a:schemeClr val="bg1"/>
                  </a:solidFill>
                  <a:latin typeface="Raleway" pitchFamily="2" charset="0"/>
                </a:rPr>
                <a:t>10 %</a:t>
              </a:r>
            </a:p>
          </p:txBody>
        </p:sp>
        <p:sp>
          <p:nvSpPr>
            <p:cNvPr id="59" name="ZoneTexte 58">
              <a:extLst>
                <a:ext uri="{FF2B5EF4-FFF2-40B4-BE49-F238E27FC236}">
                  <a16:creationId xmlns:a16="http://schemas.microsoft.com/office/drawing/2014/main" id="{A770F707-4A5C-460C-8006-10BB1463DF72}"/>
                </a:ext>
              </a:extLst>
            </p:cNvPr>
            <p:cNvSpPr txBox="1"/>
            <p:nvPr/>
          </p:nvSpPr>
          <p:spPr>
            <a:xfrm>
              <a:off x="2891746" y="5156535"/>
              <a:ext cx="498855" cy="276999"/>
            </a:xfrm>
            <a:prstGeom prst="rect">
              <a:avLst/>
            </a:prstGeom>
            <a:noFill/>
          </p:spPr>
          <p:txBody>
            <a:bodyPr wrap="none" rtlCol="0">
              <a:spAutoFit/>
            </a:bodyPr>
            <a:lstStyle/>
            <a:p>
              <a:r>
                <a:rPr lang="fr-BE" sz="1200" dirty="0">
                  <a:solidFill>
                    <a:schemeClr val="bg1"/>
                  </a:solidFill>
                  <a:latin typeface="Raleway" pitchFamily="2" charset="0"/>
                </a:rPr>
                <a:t>35 %</a:t>
              </a:r>
            </a:p>
          </p:txBody>
        </p:sp>
      </p:grpSp>
    </p:spTree>
    <p:extLst>
      <p:ext uri="{BB962C8B-B14F-4D97-AF65-F5344CB8AC3E}">
        <p14:creationId xmlns:p14="http://schemas.microsoft.com/office/powerpoint/2010/main" val="369619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9" presetClass="emph" presetSubtype="0" nodeType="withEffect">
                                  <p:stCondLst>
                                    <p:cond delay="0"/>
                                  </p:stCondLst>
                                  <p:childTnLst>
                                    <p:set>
                                      <p:cBhvr>
                                        <p:cTn id="8" dur="indefinite"/>
                                        <p:tgtEl>
                                          <p:spTgt spid="15"/>
                                        </p:tgtEl>
                                        <p:attrNameLst>
                                          <p:attrName>style.opacity</p:attrName>
                                        </p:attrNameLst>
                                      </p:cBhvr>
                                      <p:to>
                                        <p:strVal val="0.5"/>
                                      </p:to>
                                    </p:set>
                                    <p:animEffect filter="image" prLst="opacity: 0.5">
                                      <p:cBhvr rctx="IE">
                                        <p:cTn id="9" dur="indefinite"/>
                                        <p:tgtEl>
                                          <p:spTgt spid="15"/>
                                        </p:tgtEl>
                                      </p:cBhvr>
                                    </p:animEffect>
                                  </p:childTnLst>
                                </p:cTn>
                              </p:par>
                              <p:par>
                                <p:cTn id="10" presetID="9" presetClass="emph" presetSubtype="0" nodeType="withEffect">
                                  <p:stCondLst>
                                    <p:cond delay="0"/>
                                  </p:stCondLst>
                                  <p:childTnLst>
                                    <p:set>
                                      <p:cBhvr>
                                        <p:cTn id="11" dur="indefinite"/>
                                        <p:tgtEl>
                                          <p:spTgt spid="16"/>
                                        </p:tgtEl>
                                        <p:attrNameLst>
                                          <p:attrName>style.opacity</p:attrName>
                                        </p:attrNameLst>
                                      </p:cBhvr>
                                      <p:to>
                                        <p:strVal val="0.5"/>
                                      </p:to>
                                    </p:set>
                                    <p:animEffect filter="image" prLst="opacity: 0.5">
                                      <p:cBhvr rctx="IE">
                                        <p:cTn id="12" dur="indefinite"/>
                                        <p:tgtEl>
                                          <p:spTgt spid="16"/>
                                        </p:tgtEl>
                                      </p:cBhvr>
                                    </p:animEffect>
                                  </p:childTnLst>
                                </p:cTn>
                              </p:par>
                              <p:par>
                                <p:cTn id="13" presetID="9" presetClass="emph" presetSubtype="0" nodeType="withEffect">
                                  <p:stCondLst>
                                    <p:cond delay="0"/>
                                  </p:stCondLst>
                                  <p:childTnLst>
                                    <p:set>
                                      <p:cBhvr>
                                        <p:cTn id="14" dur="indefinite"/>
                                        <p:tgtEl>
                                          <p:spTgt spid="17"/>
                                        </p:tgtEl>
                                        <p:attrNameLst>
                                          <p:attrName>style.opacity</p:attrName>
                                        </p:attrNameLst>
                                      </p:cBhvr>
                                      <p:to>
                                        <p:strVal val="0.5"/>
                                      </p:to>
                                    </p:set>
                                    <p:animEffect filter="image" prLst="opacity: 0.5">
                                      <p:cBhvr rctx="IE">
                                        <p:cTn id="15" dur="indefinite"/>
                                        <p:tgtEl>
                                          <p:spTgt spid="17"/>
                                        </p:tgtEl>
                                      </p:cBhvr>
                                    </p:animEffect>
                                  </p:childTnLst>
                                </p:cTn>
                              </p:par>
                              <p:par>
                                <p:cTn id="16" presetID="9" presetClass="emph" presetSubtype="0" nodeType="withEffect">
                                  <p:stCondLst>
                                    <p:cond delay="0"/>
                                  </p:stCondLst>
                                  <p:childTnLst>
                                    <p:set>
                                      <p:cBhvr>
                                        <p:cTn id="17" dur="indefinite"/>
                                        <p:tgtEl>
                                          <p:spTgt spid="18"/>
                                        </p:tgtEl>
                                        <p:attrNameLst>
                                          <p:attrName>style.opacity</p:attrName>
                                        </p:attrNameLst>
                                      </p:cBhvr>
                                      <p:to>
                                        <p:strVal val="0.5"/>
                                      </p:to>
                                    </p:set>
                                    <p:animEffect filter="image" prLst="opacity: 0.5">
                                      <p:cBhvr rctx="IE">
                                        <p:cTn id="18" dur="indefinite"/>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9" presetClass="emph" presetSubtype="0" nodeType="withEffect">
                                  <p:stCondLst>
                                    <p:cond delay="0"/>
                                  </p:stCondLst>
                                  <p:childTnLst>
                                    <p:set>
                                      <p:cBhvr>
                                        <p:cTn id="28" dur="indefinite"/>
                                        <p:tgtEl>
                                          <p:spTgt spid="41"/>
                                        </p:tgtEl>
                                        <p:attrNameLst>
                                          <p:attrName>style.opacity</p:attrName>
                                        </p:attrNameLst>
                                      </p:cBhvr>
                                      <p:to>
                                        <p:strVal val="0.5"/>
                                      </p:to>
                                    </p:set>
                                    <p:animEffect filter="image" prLst="opacity: 0.5">
                                      <p:cBhvr rctx="IE">
                                        <p:cTn id="29" dur="indefinite"/>
                                        <p:tgtEl>
                                          <p:spTgt spid="41"/>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3"/>
                                        </p:tgtEl>
                                        <p:attrNameLst>
                                          <p:attrName>style.visibility</p:attrName>
                                        </p:attrNameLst>
                                      </p:cBhvr>
                                      <p:to>
                                        <p:strVal val="visible"/>
                                      </p:to>
                                    </p:set>
                                  </p:childTnLst>
                                </p:cTn>
                              </p:par>
                              <p:par>
                                <p:cTn id="34" presetID="9" presetClass="emph" presetSubtype="0" grpId="1" nodeType="withEffect">
                                  <p:stCondLst>
                                    <p:cond delay="0"/>
                                  </p:stCondLst>
                                  <p:childTnLst>
                                    <p:set>
                                      <p:cBhvr>
                                        <p:cTn id="35" dur="indefinite"/>
                                        <p:tgtEl>
                                          <p:spTgt spid="26"/>
                                        </p:tgtEl>
                                        <p:attrNameLst>
                                          <p:attrName>style.opacity</p:attrName>
                                        </p:attrNameLst>
                                      </p:cBhvr>
                                      <p:to>
                                        <p:strVal val="0.5"/>
                                      </p:to>
                                    </p:set>
                                    <p:animEffect filter="image" prLst="opacity: 0.5">
                                      <p:cBhvr rctx="IE">
                                        <p:cTn id="36" dur="indefinite"/>
                                        <p:tgtEl>
                                          <p:spTgt spid="26"/>
                                        </p:tgtEl>
                                      </p:cBhvr>
                                    </p:animEffect>
                                  </p:childTnLst>
                                </p:cTn>
                              </p:par>
                              <p:par>
                                <p:cTn id="37" presetID="9" presetClass="emph" presetSubtype="0" grpId="1" nodeType="withEffect">
                                  <p:stCondLst>
                                    <p:cond delay="0"/>
                                  </p:stCondLst>
                                  <p:childTnLst>
                                    <p:set>
                                      <p:cBhvr>
                                        <p:cTn id="38" dur="indefinite"/>
                                        <p:tgtEl>
                                          <p:spTgt spid="25"/>
                                        </p:tgtEl>
                                        <p:attrNameLst>
                                          <p:attrName>style.opacity</p:attrName>
                                        </p:attrNameLst>
                                      </p:cBhvr>
                                      <p:to>
                                        <p:strVal val="0.5"/>
                                      </p:to>
                                    </p:set>
                                    <p:animEffect filter="image" prLst="opacity: 0.5">
                                      <p:cBhvr rctx="IE">
                                        <p:cTn id="39" dur="indefinite"/>
                                        <p:tgtEl>
                                          <p:spTgt spid="25"/>
                                        </p:tgtEl>
                                      </p:cBhvr>
                                    </p:animEffect>
                                  </p:childTnLst>
                                </p:cTn>
                              </p:par>
                              <p:par>
                                <p:cTn id="40" presetID="9" presetClass="emph" presetSubtype="0" grpId="1" nodeType="withEffect">
                                  <p:stCondLst>
                                    <p:cond delay="0"/>
                                  </p:stCondLst>
                                  <p:childTnLst>
                                    <p:set>
                                      <p:cBhvr>
                                        <p:cTn id="41" dur="indefinite"/>
                                        <p:tgtEl>
                                          <p:spTgt spid="24"/>
                                        </p:tgtEl>
                                        <p:attrNameLst>
                                          <p:attrName>style.opacity</p:attrName>
                                        </p:attrNameLst>
                                      </p:cBhvr>
                                      <p:to>
                                        <p:strVal val="0.5"/>
                                      </p:to>
                                    </p:set>
                                    <p:animEffect filter="image" prLst="opacity: 0.5">
                                      <p:cBhvr rctx="IE">
                                        <p:cTn id="42" dur="indefinite"/>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0"/>
                                        </p:tgtEl>
                                        <p:attrNameLst>
                                          <p:attrName>style.visibility</p:attrName>
                                        </p:attrNameLst>
                                      </p:cBhvr>
                                      <p:to>
                                        <p:strVal val="visible"/>
                                      </p:to>
                                    </p:set>
                                  </p:childTnLst>
                                </p:cTn>
                              </p:par>
                              <p:par>
                                <p:cTn id="47" presetID="9" presetClass="emph" presetSubtype="0" nodeType="withEffect">
                                  <p:stCondLst>
                                    <p:cond delay="0"/>
                                  </p:stCondLst>
                                  <p:childTnLst>
                                    <p:set>
                                      <p:cBhvr>
                                        <p:cTn id="48" dur="indefinite"/>
                                        <p:tgtEl>
                                          <p:spTgt spid="53"/>
                                        </p:tgtEl>
                                        <p:attrNameLst>
                                          <p:attrName>style.opacity</p:attrName>
                                        </p:attrNameLst>
                                      </p:cBhvr>
                                      <p:to>
                                        <p:strVal val="0.5"/>
                                      </p:to>
                                    </p:set>
                                    <p:animEffect filter="image" prLst="opacity: 0.5">
                                      <p:cBhvr rctx="IE">
                                        <p:cTn id="49" dur="indefinite"/>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Graphic spid="24" grpId="1">
        <p:bldAsOne/>
      </p:bldGraphic>
      <p:bldGraphic spid="25" grpId="0">
        <p:bldAsOne/>
      </p:bldGraphic>
      <p:bldGraphic spid="25" grpId="1">
        <p:bldAsOne/>
      </p:bldGraphic>
      <p:bldGraphic spid="26" grpId="0">
        <p:bldAsOne/>
      </p:bldGraphic>
      <p:bldGraphic spid="26" grpId="1">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9D8B642-DFC7-486E-9522-60003E3217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944" y="1593502"/>
            <a:ext cx="1080000" cy="1080000"/>
          </a:xfrm>
          <a:prstGeom prst="rect">
            <a:avLst/>
          </a:prstGeom>
        </p:spPr>
      </p:pic>
      <p:pic>
        <p:nvPicPr>
          <p:cNvPr id="7" name="Image 6" descr="Une image contenant signe, dessin&#10;&#10;Description générée automatiquement">
            <a:extLst>
              <a:ext uri="{FF2B5EF4-FFF2-40B4-BE49-F238E27FC236}">
                <a16:creationId xmlns:a16="http://schemas.microsoft.com/office/drawing/2014/main" id="{DD8C94B8-B7E3-40D8-B785-AB5383B149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944" y="2719802"/>
            <a:ext cx="1080000" cy="1080000"/>
          </a:xfrm>
          <a:prstGeom prst="rect">
            <a:avLst/>
          </a:prstGeom>
        </p:spPr>
      </p:pic>
      <p:pic>
        <p:nvPicPr>
          <p:cNvPr id="12" name="Image 11" descr="Une image contenant dessin&#10;&#10;Description générée automatiquement">
            <a:extLst>
              <a:ext uri="{FF2B5EF4-FFF2-40B4-BE49-F238E27FC236}">
                <a16:creationId xmlns:a16="http://schemas.microsoft.com/office/drawing/2014/main" id="{6A46E687-28A5-4ED9-92C3-D0FEDF90D5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944" y="3846102"/>
            <a:ext cx="1080000" cy="1080000"/>
          </a:xfrm>
          <a:prstGeom prst="rect">
            <a:avLst/>
          </a:prstGeom>
        </p:spPr>
      </p:pic>
      <p:pic>
        <p:nvPicPr>
          <p:cNvPr id="14" name="Image 13" descr="Une image contenant dessin, signe&#10;&#10;Description générée automatiquement">
            <a:extLst>
              <a:ext uri="{FF2B5EF4-FFF2-40B4-BE49-F238E27FC236}">
                <a16:creationId xmlns:a16="http://schemas.microsoft.com/office/drawing/2014/main" id="{82E05C52-415E-474D-84C1-E1A747BCA98F}"/>
              </a:ext>
            </a:extLst>
          </p:cNvPr>
          <p:cNvPicPr>
            <a:picLocks noChangeAspect="1"/>
          </p:cNvPicPr>
          <p:nvPr/>
        </p:nvPicPr>
        <p:blipFill>
          <a:blip r:embed="rId6">
            <a:alphaModFix amt="20000"/>
            <a:extLst>
              <a:ext uri="{28A0092B-C50C-407E-A947-70E740481C1C}">
                <a14:useLocalDpi xmlns:a14="http://schemas.microsoft.com/office/drawing/2010/main" val="0"/>
              </a:ext>
            </a:extLst>
          </a:blip>
          <a:stretch>
            <a:fillRect/>
          </a:stretch>
        </p:blipFill>
        <p:spPr>
          <a:xfrm>
            <a:off x="658944" y="4972402"/>
            <a:ext cx="1080000" cy="1080000"/>
          </a:xfrm>
          <a:prstGeom prst="rect">
            <a:avLst/>
          </a:prstGeom>
        </p:spPr>
      </p:pic>
      <p:pic>
        <p:nvPicPr>
          <p:cNvPr id="17" name="Image 16" descr="Une image contenant signe&#10;&#10;Description générée automatiquement">
            <a:extLst>
              <a:ext uri="{FF2B5EF4-FFF2-40B4-BE49-F238E27FC236}">
                <a16:creationId xmlns:a16="http://schemas.microsoft.com/office/drawing/2014/main" id="{7CAB1DB9-F4B4-44D9-AF2B-6D18C1293A69}"/>
              </a:ext>
            </a:extLst>
          </p:cNvPr>
          <p:cNvPicPr>
            <a:picLocks noChangeAspect="1"/>
          </p:cNvPicPr>
          <p:nvPr/>
        </p:nvPicPr>
        <p:blipFill>
          <a:blip r:embed="rId7">
            <a:alphaModFix amt="20000"/>
            <a:extLst>
              <a:ext uri="{28A0092B-C50C-407E-A947-70E740481C1C}">
                <a14:useLocalDpi xmlns:a14="http://schemas.microsoft.com/office/drawing/2010/main" val="0"/>
              </a:ext>
            </a:extLst>
          </a:blip>
          <a:stretch>
            <a:fillRect/>
          </a:stretch>
        </p:blipFill>
        <p:spPr>
          <a:xfrm>
            <a:off x="3432089" y="469222"/>
            <a:ext cx="1080000" cy="1080000"/>
          </a:xfrm>
          <a:prstGeom prst="rect">
            <a:avLst/>
          </a:prstGeom>
        </p:spPr>
      </p:pic>
      <p:pic>
        <p:nvPicPr>
          <p:cNvPr id="20" name="Image 19" descr="Une image contenant signe&#10;&#10;Description générée automatiquement">
            <a:extLst>
              <a:ext uri="{FF2B5EF4-FFF2-40B4-BE49-F238E27FC236}">
                <a16:creationId xmlns:a16="http://schemas.microsoft.com/office/drawing/2014/main" id="{A2B81515-CA98-4BD5-9FCE-7C4DC8FCFD53}"/>
              </a:ext>
            </a:extLst>
          </p:cNvPr>
          <p:cNvPicPr>
            <a:picLocks noChangeAspect="1"/>
          </p:cNvPicPr>
          <p:nvPr/>
        </p:nvPicPr>
        <p:blipFill>
          <a:blip r:embed="rId8">
            <a:alphaModFix amt="20000"/>
            <a:extLst>
              <a:ext uri="{28A0092B-C50C-407E-A947-70E740481C1C}">
                <a14:useLocalDpi xmlns:a14="http://schemas.microsoft.com/office/drawing/2010/main" val="0"/>
              </a:ext>
            </a:extLst>
          </a:blip>
          <a:stretch>
            <a:fillRect/>
          </a:stretch>
        </p:blipFill>
        <p:spPr>
          <a:xfrm>
            <a:off x="3432089" y="1595522"/>
            <a:ext cx="1080000" cy="1080000"/>
          </a:xfrm>
          <a:prstGeom prst="rect">
            <a:avLst/>
          </a:prstGeom>
        </p:spPr>
      </p:pic>
      <p:pic>
        <p:nvPicPr>
          <p:cNvPr id="25" name="Image 24" descr="Une image contenant dessin, signe&#10;&#10;Description générée automatiquement">
            <a:extLst>
              <a:ext uri="{FF2B5EF4-FFF2-40B4-BE49-F238E27FC236}">
                <a16:creationId xmlns:a16="http://schemas.microsoft.com/office/drawing/2014/main" id="{686E1D2E-4CAE-40C9-AA9D-3066D3D1B57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32089" y="2721822"/>
            <a:ext cx="1080000" cy="1080000"/>
          </a:xfrm>
          <a:prstGeom prst="rect">
            <a:avLst/>
          </a:prstGeom>
        </p:spPr>
      </p:pic>
      <p:pic>
        <p:nvPicPr>
          <p:cNvPr id="28" name="Image 27" descr="Une image contenant dessin&#10;&#10;Description générée automatiquement">
            <a:extLst>
              <a:ext uri="{FF2B5EF4-FFF2-40B4-BE49-F238E27FC236}">
                <a16:creationId xmlns:a16="http://schemas.microsoft.com/office/drawing/2014/main" id="{65ECEF5C-8B00-4F1A-B5E6-E9D40704428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32089" y="3846102"/>
            <a:ext cx="1080000" cy="1080000"/>
          </a:xfrm>
          <a:prstGeom prst="rect">
            <a:avLst/>
          </a:prstGeom>
        </p:spPr>
      </p:pic>
      <p:pic>
        <p:nvPicPr>
          <p:cNvPr id="30" name="Image 29" descr="Une image contenant dessin, signe&#10;&#10;Description générée automatiquement">
            <a:extLst>
              <a:ext uri="{FF2B5EF4-FFF2-40B4-BE49-F238E27FC236}">
                <a16:creationId xmlns:a16="http://schemas.microsoft.com/office/drawing/2014/main" id="{2FA135C1-093B-4642-BA81-0E1E5E7E981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38186" y="4972402"/>
            <a:ext cx="1080000" cy="1080000"/>
          </a:xfrm>
          <a:prstGeom prst="rect">
            <a:avLst/>
          </a:prstGeom>
        </p:spPr>
      </p:pic>
      <p:pic>
        <p:nvPicPr>
          <p:cNvPr id="33" name="Image 32" descr="Une image contenant dessin&#10;&#10;Description générée automatiquement">
            <a:extLst>
              <a:ext uri="{FF2B5EF4-FFF2-40B4-BE49-F238E27FC236}">
                <a16:creationId xmlns:a16="http://schemas.microsoft.com/office/drawing/2014/main" id="{615F6F3B-D28C-454C-9BB5-2B24E34341D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17428" y="464683"/>
            <a:ext cx="1080000" cy="1080000"/>
          </a:xfrm>
          <a:prstGeom prst="rect">
            <a:avLst/>
          </a:prstGeom>
        </p:spPr>
      </p:pic>
      <p:pic>
        <p:nvPicPr>
          <p:cNvPr id="35" name="Image 34" descr="Une image contenant alimentation, dessin, signe&#10;&#10;Description générée automatiquement">
            <a:extLst>
              <a:ext uri="{FF2B5EF4-FFF2-40B4-BE49-F238E27FC236}">
                <a16:creationId xmlns:a16="http://schemas.microsoft.com/office/drawing/2014/main" id="{61B6FB22-D5A1-41F6-ADB7-502B6AC1E7A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17428" y="1593502"/>
            <a:ext cx="1080000" cy="1080000"/>
          </a:xfrm>
          <a:prstGeom prst="rect">
            <a:avLst/>
          </a:prstGeom>
        </p:spPr>
      </p:pic>
      <p:pic>
        <p:nvPicPr>
          <p:cNvPr id="39" name="Image 38" descr="Une image contenant signe&#10;&#10;Description générée automatiquement">
            <a:extLst>
              <a:ext uri="{FF2B5EF4-FFF2-40B4-BE49-F238E27FC236}">
                <a16:creationId xmlns:a16="http://schemas.microsoft.com/office/drawing/2014/main" id="{1841E223-AF71-4626-AC6D-F1062E313CD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217428" y="2718465"/>
            <a:ext cx="1080000" cy="1080000"/>
          </a:xfrm>
          <a:prstGeom prst="rect">
            <a:avLst/>
          </a:prstGeom>
        </p:spPr>
      </p:pic>
      <p:pic>
        <p:nvPicPr>
          <p:cNvPr id="42" name="Image 41">
            <a:extLst>
              <a:ext uri="{FF2B5EF4-FFF2-40B4-BE49-F238E27FC236}">
                <a16:creationId xmlns:a16="http://schemas.microsoft.com/office/drawing/2014/main" id="{E3D9B408-BB79-4A28-B894-A7CB14494B0B}"/>
              </a:ext>
            </a:extLst>
          </p:cNvPr>
          <p:cNvPicPr>
            <a:picLocks noChangeAspect="1"/>
          </p:cNvPicPr>
          <p:nvPr/>
        </p:nvPicPr>
        <p:blipFill>
          <a:blip r:embed="rId15">
            <a:alphaModFix amt="20000"/>
            <a:extLst>
              <a:ext uri="{28A0092B-C50C-407E-A947-70E740481C1C}">
                <a14:useLocalDpi xmlns:a14="http://schemas.microsoft.com/office/drawing/2010/main" val="0"/>
              </a:ext>
            </a:extLst>
          </a:blip>
          <a:stretch>
            <a:fillRect/>
          </a:stretch>
        </p:blipFill>
        <p:spPr>
          <a:xfrm>
            <a:off x="6217428" y="3846601"/>
            <a:ext cx="1080000" cy="1080000"/>
          </a:xfrm>
          <a:prstGeom prst="rect">
            <a:avLst/>
          </a:prstGeom>
        </p:spPr>
      </p:pic>
      <p:pic>
        <p:nvPicPr>
          <p:cNvPr id="44" name="Image 43" descr="Une image contenant dessin&#10;&#10;Description générée automatiquement">
            <a:extLst>
              <a:ext uri="{FF2B5EF4-FFF2-40B4-BE49-F238E27FC236}">
                <a16:creationId xmlns:a16="http://schemas.microsoft.com/office/drawing/2014/main" id="{AC2C995C-FEA4-4685-B09C-CA0877C5AF36}"/>
              </a:ext>
            </a:extLst>
          </p:cNvPr>
          <p:cNvPicPr>
            <a:picLocks noChangeAspect="1"/>
          </p:cNvPicPr>
          <p:nvPr/>
        </p:nvPicPr>
        <p:blipFill>
          <a:blip r:embed="rId16">
            <a:alphaModFix/>
            <a:extLst>
              <a:ext uri="{28A0092B-C50C-407E-A947-70E740481C1C}">
                <a14:useLocalDpi xmlns:a14="http://schemas.microsoft.com/office/drawing/2010/main" val="0"/>
              </a:ext>
            </a:extLst>
          </a:blip>
          <a:stretch>
            <a:fillRect/>
          </a:stretch>
        </p:blipFill>
        <p:spPr>
          <a:xfrm>
            <a:off x="6217428" y="4970382"/>
            <a:ext cx="1080000" cy="1080000"/>
          </a:xfrm>
          <a:prstGeom prst="rect">
            <a:avLst/>
          </a:prstGeom>
        </p:spPr>
      </p:pic>
      <p:pic>
        <p:nvPicPr>
          <p:cNvPr id="47" name="Image 46" descr="Une image contenant signe&#10;&#10;Description générée automatiquement">
            <a:extLst>
              <a:ext uri="{FF2B5EF4-FFF2-40B4-BE49-F238E27FC236}">
                <a16:creationId xmlns:a16="http://schemas.microsoft.com/office/drawing/2014/main" id="{AF42B17A-3346-4FDB-9345-77842E35C8DE}"/>
              </a:ext>
            </a:extLst>
          </p:cNvPr>
          <p:cNvPicPr>
            <a:picLocks noChangeAspect="1"/>
          </p:cNvPicPr>
          <p:nvPr/>
        </p:nvPicPr>
        <p:blipFill>
          <a:blip r:embed="rId17">
            <a:alphaModFix/>
            <a:extLst>
              <a:ext uri="{28A0092B-C50C-407E-A947-70E740481C1C}">
                <a14:useLocalDpi xmlns:a14="http://schemas.microsoft.com/office/drawing/2010/main" val="0"/>
              </a:ext>
            </a:extLst>
          </a:blip>
          <a:stretch>
            <a:fillRect/>
          </a:stretch>
        </p:blipFill>
        <p:spPr>
          <a:xfrm>
            <a:off x="9002767" y="3841563"/>
            <a:ext cx="1080000" cy="1080000"/>
          </a:xfrm>
          <a:prstGeom prst="rect">
            <a:avLst/>
          </a:prstGeom>
        </p:spPr>
      </p:pic>
      <p:pic>
        <p:nvPicPr>
          <p:cNvPr id="49" name="Image 48" descr="Une image contenant signe, dessin&#10;&#10;Description générée automatiquement">
            <a:extLst>
              <a:ext uri="{FF2B5EF4-FFF2-40B4-BE49-F238E27FC236}">
                <a16:creationId xmlns:a16="http://schemas.microsoft.com/office/drawing/2014/main" id="{94DDDC00-60B8-47B7-A335-9A714E5FE5BC}"/>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002767" y="4970382"/>
            <a:ext cx="1080000" cy="1080000"/>
          </a:xfrm>
          <a:prstGeom prst="rect">
            <a:avLst/>
          </a:prstGeom>
        </p:spPr>
      </p:pic>
      <p:pic>
        <p:nvPicPr>
          <p:cNvPr id="52" name="Image 51" descr="Une image contenant signe, alimentation, dessin&#10;&#10;Description générée automatiquement">
            <a:extLst>
              <a:ext uri="{FF2B5EF4-FFF2-40B4-BE49-F238E27FC236}">
                <a16:creationId xmlns:a16="http://schemas.microsoft.com/office/drawing/2014/main" id="{68DF7F06-64E3-4D18-B1AD-46FFF96D9581}"/>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58944" y="467202"/>
            <a:ext cx="1080000" cy="1080000"/>
          </a:xfrm>
          <a:prstGeom prst="rect">
            <a:avLst/>
          </a:prstGeom>
        </p:spPr>
      </p:pic>
      <p:pic>
        <p:nvPicPr>
          <p:cNvPr id="57" name="Image 56">
            <a:extLst>
              <a:ext uri="{FF2B5EF4-FFF2-40B4-BE49-F238E27FC236}">
                <a16:creationId xmlns:a16="http://schemas.microsoft.com/office/drawing/2014/main" id="{A08B8468-1325-400F-88E5-C4E979804E22}"/>
              </a:ext>
            </a:extLst>
          </p:cNvPr>
          <p:cNvPicPr>
            <a:picLocks noChangeAspect="1"/>
          </p:cNvPicPr>
          <p:nvPr/>
        </p:nvPicPr>
        <p:blipFill rotWithShape="1">
          <a:blip r:embed="rId20">
            <a:extLst>
              <a:ext uri="{28A0092B-C50C-407E-A947-70E740481C1C}">
                <a14:useLocalDpi xmlns:a14="http://schemas.microsoft.com/office/drawing/2010/main" val="0"/>
              </a:ext>
            </a:extLst>
          </a:blip>
          <a:srcRect t="-1" r="-5681" b="-11538"/>
          <a:stretch/>
        </p:blipFill>
        <p:spPr>
          <a:xfrm>
            <a:off x="7405603" y="594391"/>
            <a:ext cx="720000" cy="229165"/>
          </a:xfrm>
          <a:prstGeom prst="rect">
            <a:avLst/>
          </a:prstGeom>
        </p:spPr>
      </p:pic>
      <p:pic>
        <p:nvPicPr>
          <p:cNvPr id="58" name="Image 57">
            <a:extLst>
              <a:ext uri="{FF2B5EF4-FFF2-40B4-BE49-F238E27FC236}">
                <a16:creationId xmlns:a16="http://schemas.microsoft.com/office/drawing/2014/main" id="{E22AB49D-3FD1-4EF8-AA62-D962511AC8A3}"/>
              </a:ext>
            </a:extLst>
          </p:cNvPr>
          <p:cNvPicPr>
            <a:picLocks noChangeAspect="1"/>
          </p:cNvPicPr>
          <p:nvPr/>
        </p:nvPicPr>
        <p:blipFill rotWithShape="1">
          <a:blip r:embed="rId20">
            <a:extLst>
              <a:ext uri="{28A0092B-C50C-407E-A947-70E740481C1C}">
                <a14:useLocalDpi xmlns:a14="http://schemas.microsoft.com/office/drawing/2010/main" val="0"/>
              </a:ext>
            </a:extLst>
          </a:blip>
          <a:srcRect t="-1" r="-5681" b="-11538"/>
          <a:stretch/>
        </p:blipFill>
        <p:spPr>
          <a:xfrm>
            <a:off x="7434800" y="2755337"/>
            <a:ext cx="720000" cy="229165"/>
          </a:xfrm>
          <a:prstGeom prst="rect">
            <a:avLst/>
          </a:prstGeom>
        </p:spPr>
      </p:pic>
      <p:pic>
        <p:nvPicPr>
          <p:cNvPr id="59" name="Image 58" descr="Une image contenant alimentation, signe&#10;&#10;Description générée automatiquement">
            <a:extLst>
              <a:ext uri="{FF2B5EF4-FFF2-40B4-BE49-F238E27FC236}">
                <a16:creationId xmlns:a16="http://schemas.microsoft.com/office/drawing/2014/main" id="{C2AEBF5A-F793-4DDC-B9F5-4C0D7ADAA6B8}"/>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860720" y="2718465"/>
            <a:ext cx="760563" cy="540000"/>
          </a:xfrm>
          <a:prstGeom prst="rect">
            <a:avLst/>
          </a:prstGeom>
        </p:spPr>
      </p:pic>
      <p:pic>
        <p:nvPicPr>
          <p:cNvPr id="61" name="Image 60">
            <a:extLst>
              <a:ext uri="{FF2B5EF4-FFF2-40B4-BE49-F238E27FC236}">
                <a16:creationId xmlns:a16="http://schemas.microsoft.com/office/drawing/2014/main" id="{2C5826DE-FBD2-41FF-8A6A-DABF8BADD4EA}"/>
              </a:ext>
            </a:extLst>
          </p:cNvPr>
          <p:cNvPicPr>
            <a:picLocks noChangeAspect="1"/>
          </p:cNvPicPr>
          <p:nvPr/>
        </p:nvPicPr>
        <p:blipFill rotWithShape="1">
          <a:blip r:embed="rId22">
            <a:extLst>
              <a:ext uri="{28A0092B-C50C-407E-A947-70E740481C1C}">
                <a14:useLocalDpi xmlns:a14="http://schemas.microsoft.com/office/drawing/2010/main" val="0"/>
              </a:ext>
            </a:extLst>
          </a:blip>
          <a:srcRect t="16917" b="15959"/>
          <a:stretch/>
        </p:blipFill>
        <p:spPr>
          <a:xfrm>
            <a:off x="1881001" y="3974820"/>
            <a:ext cx="720000" cy="162627"/>
          </a:xfrm>
          <a:prstGeom prst="rect">
            <a:avLst/>
          </a:prstGeom>
        </p:spPr>
      </p:pic>
      <p:pic>
        <p:nvPicPr>
          <p:cNvPr id="63" name="Image 62" descr="Une image contenant dessin&#10;&#10;Description générée automatiquement">
            <a:extLst>
              <a:ext uri="{FF2B5EF4-FFF2-40B4-BE49-F238E27FC236}">
                <a16:creationId xmlns:a16="http://schemas.microsoft.com/office/drawing/2014/main" id="{69F49841-84FC-4731-BFC7-9D6D82732ED6}"/>
              </a:ext>
            </a:extLst>
          </p:cNvPr>
          <p:cNvPicPr>
            <a:picLocks noChangeAspect="1"/>
          </p:cNvPicPr>
          <p:nvPr/>
        </p:nvPicPr>
        <p:blipFill rotWithShape="1">
          <a:blip r:embed="rId23">
            <a:extLst>
              <a:ext uri="{28A0092B-C50C-407E-A947-70E740481C1C}">
                <a14:useLocalDpi xmlns:a14="http://schemas.microsoft.com/office/drawing/2010/main" val="0"/>
              </a:ext>
            </a:extLst>
          </a:blip>
          <a:srcRect l="-11508" r="-1"/>
          <a:stretch/>
        </p:blipFill>
        <p:spPr>
          <a:xfrm>
            <a:off x="1866306" y="489305"/>
            <a:ext cx="465297" cy="540000"/>
          </a:xfrm>
          <a:prstGeom prst="rect">
            <a:avLst/>
          </a:prstGeom>
        </p:spPr>
      </p:pic>
      <p:pic>
        <p:nvPicPr>
          <p:cNvPr id="65" name="Image 64" descr="Une image contenant dessin&#10;&#10;Description générée automatiquement">
            <a:extLst>
              <a:ext uri="{FF2B5EF4-FFF2-40B4-BE49-F238E27FC236}">
                <a16:creationId xmlns:a16="http://schemas.microsoft.com/office/drawing/2014/main" id="{43A908DA-7399-4E38-8720-6EAF8FF7184A}"/>
              </a:ext>
            </a:extLst>
          </p:cNvPr>
          <p:cNvPicPr>
            <a:picLocks noChangeAspect="1"/>
          </p:cNvPicPr>
          <p:nvPr/>
        </p:nvPicPr>
        <p:blipFill rotWithShape="1">
          <a:blip r:embed="rId23">
            <a:extLst>
              <a:ext uri="{28A0092B-C50C-407E-A947-70E740481C1C}">
                <a14:useLocalDpi xmlns:a14="http://schemas.microsoft.com/office/drawing/2010/main" val="0"/>
              </a:ext>
            </a:extLst>
          </a:blip>
          <a:srcRect l="-11508" r="-1"/>
          <a:stretch/>
        </p:blipFill>
        <p:spPr>
          <a:xfrm>
            <a:off x="7434800" y="1004683"/>
            <a:ext cx="465297" cy="540000"/>
          </a:xfrm>
          <a:prstGeom prst="rect">
            <a:avLst/>
          </a:prstGeom>
        </p:spPr>
      </p:pic>
      <p:pic>
        <p:nvPicPr>
          <p:cNvPr id="69" name="Image 68" descr="Une image contenant dessin&#10;&#10;Description générée automatiquement">
            <a:extLst>
              <a:ext uri="{FF2B5EF4-FFF2-40B4-BE49-F238E27FC236}">
                <a16:creationId xmlns:a16="http://schemas.microsoft.com/office/drawing/2014/main" id="{C9FC5BE4-4292-47E2-B8DE-2A3D81F296C1}"/>
              </a:ext>
            </a:extLst>
          </p:cNvPr>
          <p:cNvPicPr>
            <a:picLocks noChangeAspect="1"/>
          </p:cNvPicPr>
          <p:nvPr/>
        </p:nvPicPr>
        <p:blipFill rotWithShape="1">
          <a:blip r:embed="rId23">
            <a:extLst>
              <a:ext uri="{28A0092B-C50C-407E-A947-70E740481C1C}">
                <a14:useLocalDpi xmlns:a14="http://schemas.microsoft.com/office/drawing/2010/main" val="0"/>
              </a:ext>
            </a:extLst>
          </a:blip>
          <a:srcRect l="-11508" r="-1"/>
          <a:stretch/>
        </p:blipFill>
        <p:spPr>
          <a:xfrm>
            <a:off x="10207969" y="4970382"/>
            <a:ext cx="465298" cy="540000"/>
          </a:xfrm>
          <a:prstGeom prst="rect">
            <a:avLst/>
          </a:prstGeom>
        </p:spPr>
      </p:pic>
      <p:pic>
        <p:nvPicPr>
          <p:cNvPr id="71" name="Image 70" descr="Une image contenant assis, moniteur, sombre, horloge&#10;&#10;Description générée automatiquement">
            <a:extLst>
              <a:ext uri="{FF2B5EF4-FFF2-40B4-BE49-F238E27FC236}">
                <a16:creationId xmlns:a16="http://schemas.microsoft.com/office/drawing/2014/main" id="{60EA62F1-CE7E-45C1-88BA-DB87AF4381FD}"/>
              </a:ext>
            </a:extLst>
          </p:cNvPr>
          <p:cNvPicPr>
            <a:picLocks noChangeAspect="1"/>
          </p:cNvPicPr>
          <p:nvPr/>
        </p:nvPicPr>
        <p:blipFill rotWithShape="1">
          <a:blip r:embed="rId24">
            <a:extLst>
              <a:ext uri="{28A0092B-C50C-407E-A947-70E740481C1C}">
                <a14:useLocalDpi xmlns:a14="http://schemas.microsoft.com/office/drawing/2010/main" val="0"/>
              </a:ext>
            </a:extLst>
          </a:blip>
          <a:srcRect l="8503" t="11514" r="11102" b="11322"/>
          <a:stretch/>
        </p:blipFill>
        <p:spPr>
          <a:xfrm>
            <a:off x="1881001" y="4386102"/>
            <a:ext cx="720000" cy="428039"/>
          </a:xfrm>
          <a:prstGeom prst="rect">
            <a:avLst/>
          </a:prstGeom>
        </p:spPr>
      </p:pic>
      <p:pic>
        <p:nvPicPr>
          <p:cNvPr id="75" name="Image 74" descr="Une image contenant assis, moniteur, sombre, horloge&#10;&#10;Description générée automatiquement">
            <a:extLst>
              <a:ext uri="{FF2B5EF4-FFF2-40B4-BE49-F238E27FC236}">
                <a16:creationId xmlns:a16="http://schemas.microsoft.com/office/drawing/2014/main" id="{A9354B1E-48D5-4187-AD03-3C59133C11C8}"/>
              </a:ext>
            </a:extLst>
          </p:cNvPr>
          <p:cNvPicPr>
            <a:picLocks noChangeAspect="1"/>
          </p:cNvPicPr>
          <p:nvPr/>
        </p:nvPicPr>
        <p:blipFill rotWithShape="1">
          <a:blip r:embed="rId24">
            <a:extLst>
              <a:ext uri="{28A0092B-C50C-407E-A947-70E740481C1C}">
                <a14:useLocalDpi xmlns:a14="http://schemas.microsoft.com/office/drawing/2010/main" val="0"/>
              </a:ext>
            </a:extLst>
          </a:blip>
          <a:srcRect l="8503" t="11514" r="11102" b="11322"/>
          <a:stretch/>
        </p:blipFill>
        <p:spPr>
          <a:xfrm>
            <a:off x="4665489" y="4970382"/>
            <a:ext cx="720000" cy="428039"/>
          </a:xfrm>
          <a:prstGeom prst="rect">
            <a:avLst/>
          </a:prstGeom>
        </p:spPr>
      </p:pic>
      <p:pic>
        <p:nvPicPr>
          <p:cNvPr id="77" name="Image 76" descr="Une image contenant assis, moniteur, sombre, horloge&#10;&#10;Description générée automatiquement">
            <a:extLst>
              <a:ext uri="{FF2B5EF4-FFF2-40B4-BE49-F238E27FC236}">
                <a16:creationId xmlns:a16="http://schemas.microsoft.com/office/drawing/2014/main" id="{A66F9532-DDED-4323-A548-EC543B7B8F34}"/>
              </a:ext>
            </a:extLst>
          </p:cNvPr>
          <p:cNvPicPr>
            <a:picLocks noChangeAspect="1"/>
          </p:cNvPicPr>
          <p:nvPr/>
        </p:nvPicPr>
        <p:blipFill rotWithShape="1">
          <a:blip r:embed="rId24">
            <a:extLst>
              <a:ext uri="{28A0092B-C50C-407E-A947-70E740481C1C}">
                <a14:useLocalDpi xmlns:a14="http://schemas.microsoft.com/office/drawing/2010/main" val="0"/>
              </a:ext>
            </a:extLst>
          </a:blip>
          <a:srcRect l="8503" t="11514" r="11102" b="11322"/>
          <a:stretch/>
        </p:blipFill>
        <p:spPr>
          <a:xfrm>
            <a:off x="7963188" y="2228802"/>
            <a:ext cx="720000" cy="428039"/>
          </a:xfrm>
          <a:prstGeom prst="rect">
            <a:avLst/>
          </a:prstGeom>
        </p:spPr>
      </p:pic>
      <p:pic>
        <p:nvPicPr>
          <p:cNvPr id="81" name="Image 80" descr="Une image contenant dessin, signe, alimentation&#10;&#10;Description générée automatiquement">
            <a:extLst>
              <a:ext uri="{FF2B5EF4-FFF2-40B4-BE49-F238E27FC236}">
                <a16:creationId xmlns:a16="http://schemas.microsoft.com/office/drawing/2014/main" id="{923DC1CD-05E2-45D6-A843-447E11A6AAEF}"/>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871613" y="1657511"/>
            <a:ext cx="720000" cy="432747"/>
          </a:xfrm>
          <a:prstGeom prst="rect">
            <a:avLst/>
          </a:prstGeom>
        </p:spPr>
      </p:pic>
      <p:pic>
        <p:nvPicPr>
          <p:cNvPr id="83" name="Image 82" descr="Une image contenant dessin, signe, alimentation&#10;&#10;Description générée automatiquement">
            <a:extLst>
              <a:ext uri="{FF2B5EF4-FFF2-40B4-BE49-F238E27FC236}">
                <a16:creationId xmlns:a16="http://schemas.microsoft.com/office/drawing/2014/main" id="{BF20AE98-1F39-4365-902D-1DCBEF211B61}"/>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665489" y="5467689"/>
            <a:ext cx="720000" cy="432747"/>
          </a:xfrm>
          <a:prstGeom prst="rect">
            <a:avLst/>
          </a:prstGeom>
        </p:spPr>
      </p:pic>
      <p:pic>
        <p:nvPicPr>
          <p:cNvPr id="84" name="Image 83" descr="Une image contenant dessin, signe, alimentation&#10;&#10;Description générée automatiquement">
            <a:extLst>
              <a:ext uri="{FF2B5EF4-FFF2-40B4-BE49-F238E27FC236}">
                <a16:creationId xmlns:a16="http://schemas.microsoft.com/office/drawing/2014/main" id="{36FA32FA-8217-4CBF-A8C4-6CDCB1788C3F}"/>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8129129" y="489305"/>
            <a:ext cx="720000" cy="432747"/>
          </a:xfrm>
          <a:prstGeom prst="rect">
            <a:avLst/>
          </a:prstGeom>
        </p:spPr>
      </p:pic>
      <p:pic>
        <p:nvPicPr>
          <p:cNvPr id="87" name="Image 86" descr="Une image contenant signe&#10;&#10;Description générée automatiquement">
            <a:extLst>
              <a:ext uri="{FF2B5EF4-FFF2-40B4-BE49-F238E27FC236}">
                <a16:creationId xmlns:a16="http://schemas.microsoft.com/office/drawing/2014/main" id="{947CA812-F34A-4019-A72E-6479D722C070}"/>
              </a:ext>
            </a:extLst>
          </p:cNvPr>
          <p:cNvPicPr>
            <a:picLocks noChangeAspect="1"/>
          </p:cNvPicPr>
          <p:nvPr/>
        </p:nvPicPr>
        <p:blipFill rotWithShape="1">
          <a:blip r:embed="rId26">
            <a:extLst>
              <a:ext uri="{28A0092B-C50C-407E-A947-70E740481C1C}">
                <a14:useLocalDpi xmlns:a14="http://schemas.microsoft.com/office/drawing/2010/main" val="0"/>
              </a:ext>
            </a:extLst>
          </a:blip>
          <a:srcRect l="21043" t="17284" r="20581" b="17284"/>
          <a:stretch/>
        </p:blipFill>
        <p:spPr>
          <a:xfrm>
            <a:off x="10930734" y="4970382"/>
            <a:ext cx="481766" cy="540000"/>
          </a:xfrm>
          <a:prstGeom prst="rect">
            <a:avLst/>
          </a:prstGeom>
        </p:spPr>
      </p:pic>
      <p:pic>
        <p:nvPicPr>
          <p:cNvPr id="90" name="Image 89" descr="Une image contenant bouteille, alimentation, assis, signe&#10;&#10;Description générée automatiquement">
            <a:extLst>
              <a:ext uri="{FF2B5EF4-FFF2-40B4-BE49-F238E27FC236}">
                <a16:creationId xmlns:a16="http://schemas.microsoft.com/office/drawing/2014/main" id="{A40A9C09-3A62-46DD-A33B-6EEF5BBE4F14}"/>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665489" y="3849699"/>
            <a:ext cx="435306" cy="540000"/>
          </a:xfrm>
          <a:prstGeom prst="rect">
            <a:avLst/>
          </a:prstGeom>
        </p:spPr>
      </p:pic>
      <p:pic>
        <p:nvPicPr>
          <p:cNvPr id="91" name="Image 90" descr="Une image contenant bouteille, alimentation, assis, signe&#10;&#10;Description générée automatiquement">
            <a:extLst>
              <a:ext uri="{FF2B5EF4-FFF2-40B4-BE49-F238E27FC236}">
                <a16:creationId xmlns:a16="http://schemas.microsoft.com/office/drawing/2014/main" id="{B7FE760C-C6CD-40B0-A368-EF5B04CA0350}"/>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233779" y="1004683"/>
            <a:ext cx="435306" cy="540000"/>
          </a:xfrm>
          <a:prstGeom prst="rect">
            <a:avLst/>
          </a:prstGeom>
        </p:spPr>
      </p:pic>
      <p:pic>
        <p:nvPicPr>
          <p:cNvPr id="92" name="Image 91" descr="Une image contenant bouteille, alimentation, assis, signe&#10;&#10;Description générée automatiquement">
            <a:extLst>
              <a:ext uri="{FF2B5EF4-FFF2-40B4-BE49-F238E27FC236}">
                <a16:creationId xmlns:a16="http://schemas.microsoft.com/office/drawing/2014/main" id="{D54EF26B-DEB7-4A0A-8CE5-2904705E7339}"/>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233779" y="1657511"/>
            <a:ext cx="435306" cy="540000"/>
          </a:xfrm>
          <a:prstGeom prst="rect">
            <a:avLst/>
          </a:prstGeom>
        </p:spPr>
      </p:pic>
      <p:pic>
        <p:nvPicPr>
          <p:cNvPr id="95" name="Image 94" descr="Une image contenant dessin&#10;&#10;Description générée automatiquement">
            <a:extLst>
              <a:ext uri="{FF2B5EF4-FFF2-40B4-BE49-F238E27FC236}">
                <a16:creationId xmlns:a16="http://schemas.microsoft.com/office/drawing/2014/main" id="{BCCAA769-1FA6-47F3-B1BC-44B765DDE0BF}"/>
              </a:ext>
            </a:extLst>
          </p:cNvPr>
          <p:cNvPicPr>
            <a:picLocks noChangeAspect="1"/>
          </p:cNvPicPr>
          <p:nvPr/>
        </p:nvPicPr>
        <p:blipFill rotWithShape="1">
          <a:blip r:embed="rId28">
            <a:extLst>
              <a:ext uri="{28A0092B-C50C-407E-A947-70E740481C1C}">
                <a14:useLocalDpi xmlns:a14="http://schemas.microsoft.com/office/drawing/2010/main" val="0"/>
              </a:ext>
            </a:extLst>
          </a:blip>
          <a:srcRect l="4391" t="3392" r="5609" b="4174"/>
          <a:stretch/>
        </p:blipFill>
        <p:spPr>
          <a:xfrm>
            <a:off x="10207969" y="5640487"/>
            <a:ext cx="588569" cy="540000"/>
          </a:xfrm>
          <a:prstGeom prst="rect">
            <a:avLst/>
          </a:prstGeom>
        </p:spPr>
      </p:pic>
      <p:pic>
        <p:nvPicPr>
          <p:cNvPr id="98" name="Image 97" descr="Une image contenant moniteur, objet, portable, télévision&#10;&#10;Description générée automatiquement">
            <a:extLst>
              <a:ext uri="{FF2B5EF4-FFF2-40B4-BE49-F238E27FC236}">
                <a16:creationId xmlns:a16="http://schemas.microsoft.com/office/drawing/2014/main" id="{7B3E15EA-49C1-472E-B0CB-4982065113FA}"/>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4665489" y="2832921"/>
            <a:ext cx="720000" cy="150071"/>
          </a:xfrm>
          <a:prstGeom prst="rect">
            <a:avLst/>
          </a:prstGeom>
        </p:spPr>
      </p:pic>
      <p:pic>
        <p:nvPicPr>
          <p:cNvPr id="99" name="Image 98" descr="Une image contenant moniteur, objet, portable, télévision&#10;&#10;Description générée automatiquement">
            <a:extLst>
              <a:ext uri="{FF2B5EF4-FFF2-40B4-BE49-F238E27FC236}">
                <a16:creationId xmlns:a16="http://schemas.microsoft.com/office/drawing/2014/main" id="{BAB9754F-A669-472B-9EAC-153FB6776665}"/>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7405603" y="1725810"/>
            <a:ext cx="720000" cy="150071"/>
          </a:xfrm>
          <a:prstGeom prst="rect">
            <a:avLst/>
          </a:prstGeom>
        </p:spPr>
      </p:pic>
      <p:pic>
        <p:nvPicPr>
          <p:cNvPr id="3" name="Image 2" descr="Une image contenant texte&#10;&#10;Description générée automatiquement">
            <a:extLst>
              <a:ext uri="{FF2B5EF4-FFF2-40B4-BE49-F238E27FC236}">
                <a16:creationId xmlns:a16="http://schemas.microsoft.com/office/drawing/2014/main" id="{64B7226E-DB1B-4DDD-956C-D5F8E51FDE9F}"/>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7423188" y="2083189"/>
            <a:ext cx="540000" cy="540000"/>
          </a:xfrm>
          <a:prstGeom prst="rect">
            <a:avLst/>
          </a:prstGeom>
        </p:spPr>
      </p:pic>
      <p:pic>
        <p:nvPicPr>
          <p:cNvPr id="41" name="Image 40" descr="Une image contenant texte&#10;&#10;Description générée automatiquement">
            <a:extLst>
              <a:ext uri="{FF2B5EF4-FFF2-40B4-BE49-F238E27FC236}">
                <a16:creationId xmlns:a16="http://schemas.microsoft.com/office/drawing/2014/main" id="{3FB9C8AB-37E8-4247-811C-9BE82199BA04}"/>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7443369" y="4970382"/>
            <a:ext cx="540000" cy="540000"/>
          </a:xfrm>
          <a:prstGeom prst="rect">
            <a:avLst/>
          </a:prstGeom>
        </p:spPr>
      </p:pic>
      <p:pic>
        <p:nvPicPr>
          <p:cNvPr id="6" name="Image 5">
            <a:extLst>
              <a:ext uri="{FF2B5EF4-FFF2-40B4-BE49-F238E27FC236}">
                <a16:creationId xmlns:a16="http://schemas.microsoft.com/office/drawing/2014/main" id="{84CC11EA-5E3C-4FA1-9FB3-931A093FCFC8}"/>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8792696" y="1687709"/>
            <a:ext cx="720000" cy="214054"/>
          </a:xfrm>
          <a:prstGeom prst="rect">
            <a:avLst/>
          </a:prstGeom>
        </p:spPr>
      </p:pic>
      <p:pic>
        <p:nvPicPr>
          <p:cNvPr id="45" name="Image 44">
            <a:extLst>
              <a:ext uri="{FF2B5EF4-FFF2-40B4-BE49-F238E27FC236}">
                <a16:creationId xmlns:a16="http://schemas.microsoft.com/office/drawing/2014/main" id="{44AAEA55-7E79-42B2-AD4B-BB6C11B854CC}"/>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881001" y="3264095"/>
            <a:ext cx="720000" cy="214054"/>
          </a:xfrm>
          <a:prstGeom prst="rect">
            <a:avLst/>
          </a:prstGeom>
        </p:spPr>
      </p:pic>
      <p:pic>
        <p:nvPicPr>
          <p:cNvPr id="9" name="Image 8" descr="Une image contenant texte&#10;&#10;Description générée automatiquement">
            <a:extLst>
              <a:ext uri="{FF2B5EF4-FFF2-40B4-BE49-F238E27FC236}">
                <a16:creationId xmlns:a16="http://schemas.microsoft.com/office/drawing/2014/main" id="{8B0944B1-39DA-4361-A613-8D915D70D4BE}"/>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7405603" y="3168465"/>
            <a:ext cx="911251" cy="180000"/>
          </a:xfrm>
          <a:prstGeom prst="rect">
            <a:avLst/>
          </a:prstGeom>
        </p:spPr>
      </p:pic>
      <p:pic>
        <p:nvPicPr>
          <p:cNvPr id="48" name="Image 47" descr="Une image contenant texte&#10;&#10;Description générée automatiquement">
            <a:extLst>
              <a:ext uri="{FF2B5EF4-FFF2-40B4-BE49-F238E27FC236}">
                <a16:creationId xmlns:a16="http://schemas.microsoft.com/office/drawing/2014/main" id="{A4A1F54B-D47F-4D37-ADC0-FDF166FBDD68}"/>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1871613" y="3583706"/>
            <a:ext cx="911251" cy="180000"/>
          </a:xfrm>
          <a:prstGeom prst="rect">
            <a:avLst/>
          </a:prstGeom>
        </p:spPr>
      </p:pic>
      <p:pic>
        <p:nvPicPr>
          <p:cNvPr id="50" name="Image 49" descr="Une image contenant texte&#10;&#10;Description générée automatiquement">
            <a:extLst>
              <a:ext uri="{FF2B5EF4-FFF2-40B4-BE49-F238E27FC236}">
                <a16:creationId xmlns:a16="http://schemas.microsoft.com/office/drawing/2014/main" id="{472E4530-C361-47BD-B788-A4FEDC28603E}"/>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825797" y="2034384"/>
            <a:ext cx="911251" cy="180000"/>
          </a:xfrm>
          <a:prstGeom prst="rect">
            <a:avLst/>
          </a:prstGeom>
        </p:spPr>
      </p:pic>
      <p:pic>
        <p:nvPicPr>
          <p:cNvPr id="11" name="Image 10">
            <a:extLst>
              <a:ext uri="{FF2B5EF4-FFF2-40B4-BE49-F238E27FC236}">
                <a16:creationId xmlns:a16="http://schemas.microsoft.com/office/drawing/2014/main" id="{F6F16383-F5EE-4F51-BEDD-117DD9490F30}"/>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8805625" y="2366099"/>
            <a:ext cx="720000" cy="153443"/>
          </a:xfrm>
          <a:prstGeom prst="rect">
            <a:avLst/>
          </a:prstGeom>
        </p:spPr>
      </p:pic>
      <p:pic>
        <p:nvPicPr>
          <p:cNvPr id="15" name="Image 14" descr="Une image contenant texte, vert, métal, signe&#10;&#10;Description générée automatiquement">
            <a:extLst>
              <a:ext uri="{FF2B5EF4-FFF2-40B4-BE49-F238E27FC236}">
                <a16:creationId xmlns:a16="http://schemas.microsoft.com/office/drawing/2014/main" id="{D99B8FEC-55DD-4961-B0E8-6E3C41DB2AE5}"/>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5254195" y="3867447"/>
            <a:ext cx="540000" cy="540000"/>
          </a:xfrm>
          <a:prstGeom prst="rect">
            <a:avLst/>
          </a:prstGeom>
        </p:spPr>
      </p:pic>
      <p:pic>
        <p:nvPicPr>
          <p:cNvPr id="53" name="Image 52" descr="Une image contenant texte, vert, métal, signe&#10;&#10;Description générée automatiquement">
            <a:extLst>
              <a:ext uri="{FF2B5EF4-FFF2-40B4-BE49-F238E27FC236}">
                <a16:creationId xmlns:a16="http://schemas.microsoft.com/office/drawing/2014/main" id="{5D23F40D-2EB2-462A-946B-1B9FF60D765B}"/>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10930734" y="5650371"/>
            <a:ext cx="540000" cy="540000"/>
          </a:xfrm>
          <a:prstGeom prst="rect">
            <a:avLst/>
          </a:prstGeom>
        </p:spPr>
      </p:pic>
      <p:pic>
        <p:nvPicPr>
          <p:cNvPr id="51" name="Image 50">
            <a:extLst>
              <a:ext uri="{FF2B5EF4-FFF2-40B4-BE49-F238E27FC236}">
                <a16:creationId xmlns:a16="http://schemas.microsoft.com/office/drawing/2014/main" id="{CB94C216-1DBA-4931-AE89-3B2E859E17C3}"/>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10207969" y="3812672"/>
            <a:ext cx="1220037" cy="475814"/>
          </a:xfrm>
          <a:prstGeom prst="rect">
            <a:avLst/>
          </a:prstGeom>
        </p:spPr>
      </p:pic>
      <p:pic>
        <p:nvPicPr>
          <p:cNvPr id="54" name="Image 53" descr="Une image contenant texte, signe&#10;&#10;Description générée automatiquement">
            <a:extLst>
              <a:ext uri="{FF2B5EF4-FFF2-40B4-BE49-F238E27FC236}">
                <a16:creationId xmlns:a16="http://schemas.microsoft.com/office/drawing/2014/main" id="{F3ADA991-53F6-4D45-8008-7BC31BF37711}"/>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1851493" y="2234998"/>
            <a:ext cx="1011811" cy="334517"/>
          </a:xfrm>
          <a:prstGeom prst="rect">
            <a:avLst/>
          </a:prstGeom>
        </p:spPr>
      </p:pic>
      <p:pic>
        <p:nvPicPr>
          <p:cNvPr id="55" name="Image 54" descr="Une image contenant texte, signe&#10;&#10;Description générée automatiquement">
            <a:extLst>
              <a:ext uri="{FF2B5EF4-FFF2-40B4-BE49-F238E27FC236}">
                <a16:creationId xmlns:a16="http://schemas.microsoft.com/office/drawing/2014/main" id="{E1EF73A1-B278-4DD0-9122-9087F69B7796}"/>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4668263" y="3249975"/>
            <a:ext cx="1011811" cy="334517"/>
          </a:xfrm>
          <a:prstGeom prst="rect">
            <a:avLst/>
          </a:prstGeom>
        </p:spPr>
      </p:pic>
      <p:pic>
        <p:nvPicPr>
          <p:cNvPr id="56" name="Image 55" descr="Une image contenant texte, signe&#10;&#10;Description générée automatiquement">
            <a:extLst>
              <a:ext uri="{FF2B5EF4-FFF2-40B4-BE49-F238E27FC236}">
                <a16:creationId xmlns:a16="http://schemas.microsoft.com/office/drawing/2014/main" id="{F3FA5E42-82B9-47A4-8DB2-B417ADC2DFF8}"/>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9656566" y="1592994"/>
            <a:ext cx="1011811" cy="334517"/>
          </a:xfrm>
          <a:prstGeom prst="rect">
            <a:avLst/>
          </a:prstGeom>
        </p:spPr>
      </p:pic>
      <p:pic>
        <p:nvPicPr>
          <p:cNvPr id="60" name="Image 59" descr="Une image contenant texte, signe&#10;&#10;Description générée automatiquement">
            <a:extLst>
              <a:ext uri="{FF2B5EF4-FFF2-40B4-BE49-F238E27FC236}">
                <a16:creationId xmlns:a16="http://schemas.microsoft.com/office/drawing/2014/main" id="{2EBFBB5E-5615-4F00-B3FB-41F329BACCFD}"/>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7443369" y="5564241"/>
            <a:ext cx="1011811" cy="334517"/>
          </a:xfrm>
          <a:prstGeom prst="rect">
            <a:avLst/>
          </a:prstGeom>
        </p:spPr>
      </p:pic>
      <p:pic>
        <p:nvPicPr>
          <p:cNvPr id="62" name="Image 61">
            <a:extLst>
              <a:ext uri="{FF2B5EF4-FFF2-40B4-BE49-F238E27FC236}">
                <a16:creationId xmlns:a16="http://schemas.microsoft.com/office/drawing/2014/main" id="{9510F81C-0DAE-4E14-BBA6-C8C2D31C54B7}"/>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2717652" y="3841563"/>
            <a:ext cx="540000" cy="540000"/>
          </a:xfrm>
          <a:prstGeom prst="rect">
            <a:avLst/>
          </a:prstGeom>
        </p:spPr>
      </p:pic>
      <p:pic>
        <p:nvPicPr>
          <p:cNvPr id="64" name="Image 63">
            <a:extLst>
              <a:ext uri="{FF2B5EF4-FFF2-40B4-BE49-F238E27FC236}">
                <a16:creationId xmlns:a16="http://schemas.microsoft.com/office/drawing/2014/main" id="{1FB2A6A7-DCA9-41B9-9BD4-DD1E6B74CC65}"/>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8957304" y="489305"/>
            <a:ext cx="540000" cy="540000"/>
          </a:xfrm>
          <a:prstGeom prst="rect">
            <a:avLst/>
          </a:prstGeom>
        </p:spPr>
      </p:pic>
      <p:pic>
        <p:nvPicPr>
          <p:cNvPr id="66" name="Image 65">
            <a:extLst>
              <a:ext uri="{FF2B5EF4-FFF2-40B4-BE49-F238E27FC236}">
                <a16:creationId xmlns:a16="http://schemas.microsoft.com/office/drawing/2014/main" id="{30562FDA-DA63-4396-A244-9BDFD6A9B738}"/>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8950149" y="1037996"/>
            <a:ext cx="554310" cy="515378"/>
          </a:xfrm>
          <a:prstGeom prst="rect">
            <a:avLst/>
          </a:prstGeom>
        </p:spPr>
      </p:pic>
      <p:pic>
        <p:nvPicPr>
          <p:cNvPr id="67" name="Image 66">
            <a:extLst>
              <a:ext uri="{FF2B5EF4-FFF2-40B4-BE49-F238E27FC236}">
                <a16:creationId xmlns:a16="http://schemas.microsoft.com/office/drawing/2014/main" id="{FE096227-70F6-44B5-ABC5-69670CC64730}"/>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9731962" y="2025767"/>
            <a:ext cx="554310" cy="515378"/>
          </a:xfrm>
          <a:prstGeom prst="rect">
            <a:avLst/>
          </a:prstGeom>
        </p:spPr>
      </p:pic>
      <p:pic>
        <p:nvPicPr>
          <p:cNvPr id="68" name="Image 67" descr="Une image contenant texte, extérieur, signe&#10;&#10;Description générée automatiquement">
            <a:extLst>
              <a:ext uri="{FF2B5EF4-FFF2-40B4-BE49-F238E27FC236}">
                <a16:creationId xmlns:a16="http://schemas.microsoft.com/office/drawing/2014/main" id="{2E8872C0-9C24-4DD1-A73D-339BE6E30F84}"/>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5540055" y="2711921"/>
            <a:ext cx="540001" cy="517895"/>
          </a:xfrm>
          <a:prstGeom prst="rect">
            <a:avLst/>
          </a:prstGeom>
        </p:spPr>
      </p:pic>
      <p:pic>
        <p:nvPicPr>
          <p:cNvPr id="70" name="Image 69" descr="Une image contenant texte, extérieur, signe&#10;&#10;Description générée automatiquement">
            <a:extLst>
              <a:ext uri="{FF2B5EF4-FFF2-40B4-BE49-F238E27FC236}">
                <a16:creationId xmlns:a16="http://schemas.microsoft.com/office/drawing/2014/main" id="{DF74F73B-128E-4977-B85C-C1670C86101E}"/>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2688629" y="1653924"/>
            <a:ext cx="540001" cy="517895"/>
          </a:xfrm>
          <a:prstGeom prst="rect">
            <a:avLst/>
          </a:prstGeom>
        </p:spPr>
      </p:pic>
      <p:pic>
        <p:nvPicPr>
          <p:cNvPr id="72" name="Image 71" descr="Une image contenant texte, extérieur, signe&#10;&#10;Description générée automatiquement">
            <a:extLst>
              <a:ext uri="{FF2B5EF4-FFF2-40B4-BE49-F238E27FC236}">
                <a16:creationId xmlns:a16="http://schemas.microsoft.com/office/drawing/2014/main" id="{A489B87E-A329-49E0-BFAD-C2198CF7AEDE}"/>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10413690" y="2024508"/>
            <a:ext cx="540001" cy="517895"/>
          </a:xfrm>
          <a:prstGeom prst="rect">
            <a:avLst/>
          </a:prstGeom>
        </p:spPr>
      </p:pic>
      <p:pic>
        <p:nvPicPr>
          <p:cNvPr id="4" name="Image 3" descr="Une image contenant texte&#10;&#10;Description générée automatiquement">
            <a:extLst>
              <a:ext uri="{FF2B5EF4-FFF2-40B4-BE49-F238E27FC236}">
                <a16:creationId xmlns:a16="http://schemas.microsoft.com/office/drawing/2014/main" id="{DBBF9558-D35C-40F3-818A-5978A31605C7}"/>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10785269" y="1592994"/>
            <a:ext cx="639166" cy="334517"/>
          </a:xfrm>
          <a:prstGeom prst="rect">
            <a:avLst/>
          </a:prstGeom>
        </p:spPr>
      </p:pic>
      <p:pic>
        <p:nvPicPr>
          <p:cNvPr id="2" name="Image 41">
            <a:extLst>
              <a:ext uri="{FF2B5EF4-FFF2-40B4-BE49-F238E27FC236}">
                <a16:creationId xmlns:a16="http://schemas.microsoft.com/office/drawing/2014/main" id="{35B5E166-D984-3602-D9D7-F7435353473C}"/>
              </a:ext>
            </a:extLst>
          </p:cNvPr>
          <p:cNvPicPr>
            <a:picLocks noChangeAspect="1"/>
          </p:cNvPicPr>
          <p:nvPr/>
        </p:nvPicPr>
        <p:blipFill>
          <a:blip r:embed="rId41">
            <a:extLst>
              <a:ext uri="{28A0092B-C50C-407E-A947-70E740481C1C}">
                <a14:useLocalDpi xmlns:a14="http://schemas.microsoft.com/office/drawing/2010/main" val="0"/>
              </a:ext>
            </a:extLst>
          </a:blip>
          <a:srcRect/>
          <a:stretch/>
        </p:blipFill>
        <p:spPr>
          <a:xfrm>
            <a:off x="8139290" y="4976435"/>
            <a:ext cx="686507" cy="455185"/>
          </a:xfrm>
          <a:prstGeom prst="rect">
            <a:avLst/>
          </a:prstGeom>
        </p:spPr>
      </p:pic>
      <p:pic>
        <p:nvPicPr>
          <p:cNvPr id="10" name="Image 41">
            <a:extLst>
              <a:ext uri="{FF2B5EF4-FFF2-40B4-BE49-F238E27FC236}">
                <a16:creationId xmlns:a16="http://schemas.microsoft.com/office/drawing/2014/main" id="{FACD6390-5711-2D65-7AB3-233310E28F8F}"/>
              </a:ext>
            </a:extLst>
          </p:cNvPr>
          <p:cNvPicPr>
            <a:picLocks noChangeAspect="1"/>
          </p:cNvPicPr>
          <p:nvPr/>
        </p:nvPicPr>
        <p:blipFill>
          <a:blip r:embed="rId41">
            <a:extLst>
              <a:ext uri="{28A0092B-C50C-407E-A947-70E740481C1C}">
                <a14:useLocalDpi xmlns:a14="http://schemas.microsoft.com/office/drawing/2010/main" val="0"/>
              </a:ext>
            </a:extLst>
          </a:blip>
          <a:srcRect/>
          <a:stretch/>
        </p:blipFill>
        <p:spPr>
          <a:xfrm>
            <a:off x="11505493" y="1498217"/>
            <a:ext cx="686507" cy="455185"/>
          </a:xfrm>
          <a:prstGeom prst="rect">
            <a:avLst/>
          </a:prstGeom>
        </p:spPr>
      </p:pic>
      <p:pic>
        <p:nvPicPr>
          <p:cNvPr id="13" name="Image 42">
            <a:extLst>
              <a:ext uri="{FF2B5EF4-FFF2-40B4-BE49-F238E27FC236}">
                <a16:creationId xmlns:a16="http://schemas.microsoft.com/office/drawing/2014/main" id="{64FC408D-C366-AD27-59EF-479088B2FDE8}"/>
              </a:ext>
            </a:extLst>
          </p:cNvPr>
          <p:cNvPicPr>
            <a:picLocks noChangeAspect="1"/>
          </p:cNvPicPr>
          <p:nvPr/>
        </p:nvPicPr>
        <p:blipFill rotWithShape="1">
          <a:blip r:embed="rId42">
            <a:extLst>
              <a:ext uri="{28A0092B-C50C-407E-A947-70E740481C1C}">
                <a14:useLocalDpi xmlns:a14="http://schemas.microsoft.com/office/drawing/2010/main" val="0"/>
              </a:ext>
            </a:extLst>
          </a:blip>
          <a:srcRect l="12666" t="14861" r="13480" b="15344"/>
          <a:stretch/>
        </p:blipFill>
        <p:spPr>
          <a:xfrm>
            <a:off x="10995046" y="1990979"/>
            <a:ext cx="639166" cy="606741"/>
          </a:xfrm>
          <a:prstGeom prst="rect">
            <a:avLst/>
          </a:prstGeom>
        </p:spPr>
      </p:pic>
      <p:pic>
        <p:nvPicPr>
          <p:cNvPr id="16" name="Image 46">
            <a:extLst>
              <a:ext uri="{FF2B5EF4-FFF2-40B4-BE49-F238E27FC236}">
                <a16:creationId xmlns:a16="http://schemas.microsoft.com/office/drawing/2014/main" id="{035982B5-F268-E786-ED14-FAEB89B5909B}"/>
              </a:ext>
            </a:extLst>
          </p:cNvPr>
          <p:cNvPicPr>
            <a:picLocks noChangeAspect="1"/>
          </p:cNvPicPr>
          <p:nvPr/>
        </p:nvPicPr>
        <p:blipFill>
          <a:blip r:embed="rId4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9667192" y="571855"/>
            <a:ext cx="787737" cy="241816"/>
          </a:xfrm>
          <a:prstGeom prst="rect">
            <a:avLst/>
          </a:prstGeom>
        </p:spPr>
      </p:pic>
      <p:pic>
        <p:nvPicPr>
          <p:cNvPr id="18" name="Image 46">
            <a:extLst>
              <a:ext uri="{FF2B5EF4-FFF2-40B4-BE49-F238E27FC236}">
                <a16:creationId xmlns:a16="http://schemas.microsoft.com/office/drawing/2014/main" id="{9117718C-5D6E-7958-32A0-D110883AF9B6}"/>
              </a:ext>
            </a:extLst>
          </p:cNvPr>
          <p:cNvPicPr>
            <a:picLocks noChangeAspect="1"/>
          </p:cNvPicPr>
          <p:nvPr/>
        </p:nvPicPr>
        <p:blipFill>
          <a:blip r:embed="rId4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328614" y="2760754"/>
            <a:ext cx="787737" cy="241816"/>
          </a:xfrm>
          <a:prstGeom prst="rect">
            <a:avLst/>
          </a:prstGeom>
        </p:spPr>
      </p:pic>
      <p:pic>
        <p:nvPicPr>
          <p:cNvPr id="19" name="Image 45">
            <a:extLst>
              <a:ext uri="{FF2B5EF4-FFF2-40B4-BE49-F238E27FC236}">
                <a16:creationId xmlns:a16="http://schemas.microsoft.com/office/drawing/2014/main" id="{60B655F5-6465-E6FE-F9C0-3B5577E7B897}"/>
              </a:ext>
            </a:extLst>
          </p:cNvPr>
          <p:cNvPicPr>
            <a:picLocks noChangeAspect="1"/>
          </p:cNvPicPr>
          <p:nvPr/>
        </p:nvPicPr>
        <p:blipFill>
          <a:blip r:embed="rId44">
            <a:extLst>
              <a:ext uri="{28A0092B-C50C-407E-A947-70E740481C1C}">
                <a14:useLocalDpi xmlns:a14="http://schemas.microsoft.com/office/drawing/2010/main" val="0"/>
              </a:ext>
            </a:extLst>
          </a:blip>
          <a:srcRect/>
          <a:stretch/>
        </p:blipFill>
        <p:spPr>
          <a:xfrm>
            <a:off x="11692068" y="2034384"/>
            <a:ext cx="469564" cy="540000"/>
          </a:xfrm>
          <a:prstGeom prst="rect">
            <a:avLst/>
          </a:prstGeom>
        </p:spPr>
      </p:pic>
    </p:spTree>
    <p:extLst>
      <p:ext uri="{BB962C8B-B14F-4D97-AF65-F5344CB8AC3E}">
        <p14:creationId xmlns:p14="http://schemas.microsoft.com/office/powerpoint/2010/main" val="2302500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5ADE1A-9239-41BE-CA23-ADA881296D1B}"/>
              </a:ext>
            </a:extLst>
          </p:cNvPr>
          <p:cNvSpPr>
            <a:spLocks noGrp="1"/>
          </p:cNvSpPr>
          <p:nvPr>
            <p:ph type="title"/>
          </p:nvPr>
        </p:nvSpPr>
        <p:spPr/>
        <p:txBody>
          <a:bodyPr/>
          <a:lstStyle/>
          <a:p>
            <a:r>
              <a:rPr lang="fr-BE" dirty="0">
                <a:latin typeface="Roboto Condensed Light"/>
                <a:ea typeface="Roboto Condensed Light"/>
                <a:cs typeface="Roboto Condensed Light"/>
              </a:rPr>
              <a:t>Objectifs pour 2023</a:t>
            </a:r>
            <a:endParaRPr lang="fr-FR" dirty="0">
              <a:latin typeface="Roboto Condensed Light"/>
              <a:ea typeface="Roboto Condensed Light"/>
              <a:cs typeface="Roboto Condensed Light"/>
            </a:endParaRPr>
          </a:p>
        </p:txBody>
      </p:sp>
      <p:sp>
        <p:nvSpPr>
          <p:cNvPr id="3" name="Espace réservé du contenu 2">
            <a:extLst>
              <a:ext uri="{FF2B5EF4-FFF2-40B4-BE49-F238E27FC236}">
                <a16:creationId xmlns:a16="http://schemas.microsoft.com/office/drawing/2014/main" id="{781119C4-EE7B-71A8-4C8D-380B904A755A}"/>
              </a:ext>
            </a:extLst>
          </p:cNvPr>
          <p:cNvSpPr>
            <a:spLocks noGrp="1"/>
          </p:cNvSpPr>
          <p:nvPr>
            <p:ph idx="1"/>
          </p:nvPr>
        </p:nvSpPr>
        <p:spPr>
          <a:xfrm>
            <a:off x="2179555" y="2647960"/>
            <a:ext cx="8360108" cy="2166851"/>
          </a:xfrm>
          <a:solidFill>
            <a:schemeClr val="bg1"/>
          </a:solidFill>
        </p:spPr>
        <p:txBody>
          <a:bodyPr vert="horz" lIns="0" tIns="45720" rIns="0" bIns="45720" rtlCol="0" anchor="t">
            <a:normAutofit fontScale="92500"/>
          </a:bodyPr>
          <a:lstStyle/>
          <a:p>
            <a:r>
              <a:rPr lang="fr-FR" sz="5400" dirty="0">
                <a:latin typeface="Roboto Condensed Light"/>
                <a:ea typeface="Roboto Condensed Light"/>
                <a:cs typeface="Roboto Condensed Light"/>
              </a:rPr>
              <a:t>Quelle est notre ambition ?</a:t>
            </a:r>
            <a:endParaRPr lang="fr-FR" sz="5400" dirty="0">
              <a:cs typeface="Roboto Condensed Light" panose="02000000000000000000" pitchFamily="2" charset="0"/>
            </a:endParaRPr>
          </a:p>
        </p:txBody>
      </p:sp>
    </p:spTree>
    <p:extLst>
      <p:ext uri="{BB962C8B-B14F-4D97-AF65-F5344CB8AC3E}">
        <p14:creationId xmlns:p14="http://schemas.microsoft.com/office/powerpoint/2010/main" val="4207143590"/>
      </p:ext>
    </p:extLst>
  </p:cSld>
  <p:clrMapOvr>
    <a:masterClrMapping/>
  </p:clrMapOvr>
</p:sld>
</file>

<file path=ppt/theme/theme1.xml><?xml version="1.0" encoding="utf-8"?>
<a:theme xmlns:a="http://schemas.openxmlformats.org/drawingml/2006/main" name="Rétrospective">
  <a:themeElements>
    <a:clrScheme name="Personnalisé 2">
      <a:dk1>
        <a:srgbClr val="000000"/>
      </a:dk1>
      <a:lt1>
        <a:srgbClr val="FFFFFF"/>
      </a:lt1>
      <a:dk2>
        <a:srgbClr val="497565"/>
      </a:dk2>
      <a:lt2>
        <a:srgbClr val="F2C170"/>
      </a:lt2>
      <a:accent1>
        <a:srgbClr val="F2C170"/>
      </a:accent1>
      <a:accent2>
        <a:srgbClr val="497565"/>
      </a:accent2>
      <a:accent3>
        <a:srgbClr val="D2CB6C"/>
      </a:accent3>
      <a:accent4>
        <a:srgbClr val="95A39D"/>
      </a:accent4>
      <a:accent5>
        <a:srgbClr val="C89F5D"/>
      </a:accent5>
      <a:accent6>
        <a:srgbClr val="B1A089"/>
      </a:accent6>
      <a:hlink>
        <a:srgbClr val="D25814"/>
      </a:hlink>
      <a:folHlink>
        <a:srgbClr val="849A0A"/>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9247</TotalTime>
  <Words>888</Words>
  <Application>Microsoft Macintosh PowerPoint</Application>
  <PresentationFormat>Widescreen</PresentationFormat>
  <Paragraphs>169</Paragraphs>
  <Slides>25</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Calibri</vt:lpstr>
      <vt:lpstr>Calibri Light</vt:lpstr>
      <vt:lpstr>Raleway</vt:lpstr>
      <vt:lpstr>Roboto Condensed</vt:lpstr>
      <vt:lpstr>Roboto Condensed Light</vt:lpstr>
      <vt:lpstr>Times New Roman</vt:lpstr>
      <vt:lpstr>Rétrospective</vt:lpstr>
      <vt:lpstr>Assemblée générale 2023</vt:lpstr>
      <vt:lpstr>Agenda</vt:lpstr>
      <vt:lpstr>2022 en quelques mots</vt:lpstr>
      <vt:lpstr>PowerPoint Presentation</vt:lpstr>
      <vt:lpstr>PowerPoint Presentation</vt:lpstr>
      <vt:lpstr>PowerPoint Presentation</vt:lpstr>
      <vt:lpstr>PowerPoint Presentation</vt:lpstr>
      <vt:lpstr>PowerPoint Presentation</vt:lpstr>
      <vt:lpstr>Objectifs pour 2023</vt:lpstr>
      <vt:lpstr>Objectifs pour 2023</vt:lpstr>
      <vt:lpstr>Objectifs pour 2023</vt:lpstr>
      <vt:lpstr>Assemblée Générale</vt:lpstr>
      <vt:lpstr>Vote sur le procès-verbal de l'assemblée générale 2022</vt:lpstr>
      <vt:lpstr>2. Rapport du Conseil d'Administration</vt:lpstr>
      <vt:lpstr>3. Présentation des comptes annuels</vt:lpstr>
      <vt:lpstr>4. Approbation des comptes annuels </vt:lpstr>
      <vt:lpstr>5. Affectation du résultat </vt:lpstr>
      <vt:lpstr>6. Vote sur la décharge des administrateurs et administratrices pour l’exercice 2022 </vt:lpstr>
      <vt:lpstr>7. Vote pour l’élection de nouveaux administrateurs</vt:lpstr>
      <vt:lpstr>8. Présentation et vote sur le budget 2023 </vt:lpstr>
      <vt:lpstr>9. Vote pour les modifications du nouveau Règlement d'ordre intérieur</vt:lpstr>
      <vt:lpstr>9. Présentation et approbation du nouveau Règlement d'ordre intérieur</vt:lpstr>
      <vt:lpstr>10. Présentation et approbation des nouveaux membres du comité de sélection </vt:lpstr>
      <vt:lpstr>11. Divers</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Assemblée Générale</dc:title>
  <dc:creator>CitizenFund</dc:creator>
  <cp:lastModifiedBy>Microsoft account</cp:lastModifiedBy>
  <cp:revision>459</cp:revision>
  <dcterms:created xsi:type="dcterms:W3CDTF">2019-06-06T08:08:43Z</dcterms:created>
  <dcterms:modified xsi:type="dcterms:W3CDTF">2023-05-31T08:24:44Z</dcterms:modified>
</cp:coreProperties>
</file>